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6" r:id="rId4"/>
    <p:sldId id="258" r:id="rId5"/>
    <p:sldId id="263" r:id="rId6"/>
    <p:sldId id="264" r:id="rId7"/>
    <p:sldId id="265" r:id="rId8"/>
    <p:sldId id="259" r:id="rId9"/>
    <p:sldId id="260" r:id="rId10"/>
    <p:sldId id="262" r:id="rId11"/>
    <p:sldId id="261" r:id="rId12"/>
    <p:sldId id="268" r:id="rId13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44" y="2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2440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2440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2440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8982" y="90296"/>
            <a:ext cx="10194035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2440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1063" y="1955672"/>
            <a:ext cx="11129873" cy="2769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23.soctest.ru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144" y="0"/>
            <a:ext cx="4876800" cy="4411980"/>
            <a:chOff x="9144" y="0"/>
            <a:chExt cx="4876800" cy="44119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" y="0"/>
              <a:ext cx="4876800" cy="44119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6879" y="0"/>
              <a:ext cx="2784347" cy="172364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363200" y="6280695"/>
            <a:ext cx="1740154" cy="44781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65"/>
              </a:spcBef>
            </a:pPr>
            <a:r>
              <a:rPr lang="ru-RU" sz="1400" i="1" spc="-5" dirty="0" smtClean="0">
                <a:solidFill>
                  <a:srgbClr val="FFFFFF"/>
                </a:solidFill>
                <a:latin typeface="Arial"/>
                <a:cs typeface="Arial"/>
              </a:rPr>
              <a:t>09 сентября</a:t>
            </a:r>
            <a:r>
              <a:rPr sz="1400" i="1" spc="-5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r>
              <a:rPr sz="14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г., </a:t>
            </a:r>
            <a:r>
              <a:rPr sz="1400" i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4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Краснодар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1063" y="1955672"/>
            <a:ext cx="637413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7375E"/>
                </a:solidFill>
              </a:rPr>
              <a:t>Организация социально- </a:t>
            </a:r>
            <a:r>
              <a:rPr sz="3600" dirty="0">
                <a:solidFill>
                  <a:srgbClr val="17375E"/>
                </a:solidFill>
              </a:rPr>
              <a:t> </a:t>
            </a:r>
            <a:r>
              <a:rPr sz="3600" spc="-20" dirty="0">
                <a:solidFill>
                  <a:srgbClr val="17375E"/>
                </a:solidFill>
              </a:rPr>
              <a:t>психологического</a:t>
            </a:r>
            <a:r>
              <a:rPr sz="3600" spc="10" dirty="0">
                <a:solidFill>
                  <a:srgbClr val="17375E"/>
                </a:solidFill>
              </a:rPr>
              <a:t> </a:t>
            </a:r>
            <a:r>
              <a:rPr sz="3600" spc="-10" dirty="0">
                <a:solidFill>
                  <a:srgbClr val="17375E"/>
                </a:solidFill>
              </a:rPr>
              <a:t>тестирования </a:t>
            </a:r>
            <a:r>
              <a:rPr sz="3600" spc="-800" dirty="0">
                <a:solidFill>
                  <a:srgbClr val="17375E"/>
                </a:solidFill>
              </a:rPr>
              <a:t> </a:t>
            </a:r>
            <a:r>
              <a:rPr sz="3600" dirty="0">
                <a:solidFill>
                  <a:srgbClr val="17375E"/>
                </a:solidFill>
              </a:rPr>
              <a:t>в</a:t>
            </a:r>
            <a:r>
              <a:rPr sz="3600" spc="-5" dirty="0">
                <a:solidFill>
                  <a:srgbClr val="17375E"/>
                </a:solidFill>
              </a:rPr>
              <a:t> </a:t>
            </a:r>
            <a:r>
              <a:rPr sz="3600" spc="-10" dirty="0">
                <a:solidFill>
                  <a:srgbClr val="17375E"/>
                </a:solidFill>
              </a:rPr>
              <a:t>образовательных</a:t>
            </a:r>
            <a:endParaRPr sz="3600" dirty="0"/>
          </a:p>
          <a:p>
            <a:pPr marL="109855" marR="93980" indent="-5080" algn="ctr">
              <a:lnSpc>
                <a:spcPct val="100000"/>
              </a:lnSpc>
              <a:tabLst>
                <a:tab pos="2988945" algn="l"/>
              </a:tabLst>
            </a:pPr>
            <a:r>
              <a:rPr sz="3600" spc="-10" dirty="0">
                <a:solidFill>
                  <a:srgbClr val="17375E"/>
                </a:solidFill>
              </a:rPr>
              <a:t>учреждениях	</a:t>
            </a:r>
            <a:r>
              <a:rPr sz="3600" spc="-15" dirty="0">
                <a:solidFill>
                  <a:srgbClr val="17375E"/>
                </a:solidFill>
              </a:rPr>
              <a:t>Краснодарского </a:t>
            </a:r>
            <a:r>
              <a:rPr sz="3600" spc="-800" dirty="0">
                <a:solidFill>
                  <a:srgbClr val="17375E"/>
                </a:solidFill>
              </a:rPr>
              <a:t> </a:t>
            </a:r>
            <a:r>
              <a:rPr sz="3600" dirty="0">
                <a:solidFill>
                  <a:srgbClr val="17375E"/>
                </a:solidFill>
              </a:rPr>
              <a:t>края</a:t>
            </a:r>
            <a:r>
              <a:rPr sz="3600" spc="-30" dirty="0">
                <a:solidFill>
                  <a:srgbClr val="17375E"/>
                </a:solidFill>
              </a:rPr>
              <a:t> </a:t>
            </a:r>
            <a:r>
              <a:rPr sz="3600" dirty="0">
                <a:solidFill>
                  <a:srgbClr val="17375E"/>
                </a:solidFill>
              </a:rPr>
              <a:t>в</a:t>
            </a:r>
            <a:r>
              <a:rPr sz="3600" spc="-15" dirty="0">
                <a:solidFill>
                  <a:srgbClr val="17375E"/>
                </a:solidFill>
              </a:rPr>
              <a:t> </a:t>
            </a:r>
            <a:r>
              <a:rPr sz="3600" spc="-5" dirty="0">
                <a:solidFill>
                  <a:srgbClr val="17375E"/>
                </a:solidFill>
              </a:rPr>
              <a:t>2024-2025</a:t>
            </a:r>
            <a:r>
              <a:rPr sz="3600" spc="-15" dirty="0">
                <a:solidFill>
                  <a:srgbClr val="17375E"/>
                </a:solidFill>
              </a:rPr>
              <a:t> </a:t>
            </a:r>
            <a:r>
              <a:rPr sz="3600" dirty="0">
                <a:solidFill>
                  <a:srgbClr val="17375E"/>
                </a:solidFill>
              </a:rPr>
              <a:t>учебном</a:t>
            </a:r>
            <a:r>
              <a:rPr sz="3600" spc="-10" dirty="0">
                <a:solidFill>
                  <a:srgbClr val="17375E"/>
                </a:solidFill>
              </a:rPr>
              <a:t> </a:t>
            </a:r>
            <a:r>
              <a:rPr sz="3600" spc="-50" dirty="0">
                <a:solidFill>
                  <a:srgbClr val="17375E"/>
                </a:solidFill>
              </a:rPr>
              <a:t>году</a:t>
            </a:r>
            <a:endParaRPr sz="3600" dirty="0"/>
          </a:p>
        </p:txBody>
      </p:sp>
      <p:sp>
        <p:nvSpPr>
          <p:cNvPr id="8" name="object 8"/>
          <p:cNvSpPr txBox="1"/>
          <p:nvPr/>
        </p:nvSpPr>
        <p:spPr>
          <a:xfrm>
            <a:off x="152400" y="5410200"/>
            <a:ext cx="6613525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lang="ru-RU" sz="1200" b="1" i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Савельева Анна Леонидовна</a:t>
            </a:r>
            <a:r>
              <a:rPr lang="ru-RU" sz="1200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lang="ru-RU" sz="1200" i="1" spc="434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200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руководитель центра сопровождения воспитательных проектов и программ, взаимодействия с общественными организациями, старший  преподаватель кафедры психологии, педагогики и дополнительного образования  </a:t>
            </a:r>
            <a:r>
              <a:rPr lang="ru-RU" sz="1200" i="1" spc="-3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ГБОУ</a:t>
            </a:r>
            <a:r>
              <a:rPr lang="ru-RU" sz="1200" i="1" spc="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200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ИРО</a:t>
            </a:r>
            <a:r>
              <a:rPr lang="ru-RU" sz="1200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200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Краснодарского</a:t>
            </a:r>
            <a:r>
              <a:rPr lang="ru-RU" sz="1200" i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200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края</a:t>
            </a:r>
            <a:endParaRPr lang="ru-RU" sz="1200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Сергеева</a:t>
            </a:r>
            <a:r>
              <a:rPr sz="12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Светлана</a:t>
            </a:r>
            <a:r>
              <a:rPr sz="12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Викторовна</a:t>
            </a:r>
            <a:r>
              <a:rPr sz="1200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lang="ru-RU" sz="1200" i="1" spc="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200" i="1" dirty="0">
                <a:solidFill>
                  <a:srgbClr val="001F5F"/>
                </a:solidFill>
                <a:latin typeface="Times New Roman"/>
                <a:cs typeface="Times New Roman"/>
              </a:rPr>
              <a:t>заместитель руководителя центра сопровождения воспитательных проектов и программ, взаимодействия с общественными организациями, </a:t>
            </a:r>
            <a:r>
              <a:rPr sz="1200" i="1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старший</a:t>
            </a:r>
            <a:r>
              <a:rPr lang="ru-RU" sz="1200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i="1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преподаватель</a:t>
            </a:r>
            <a:r>
              <a:rPr lang="ru-RU" sz="1200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i="1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кафедры</a:t>
            </a:r>
            <a:r>
              <a:rPr sz="1200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001F5F"/>
                </a:solidFill>
                <a:latin typeface="Times New Roman"/>
                <a:cs typeface="Times New Roman"/>
              </a:rPr>
              <a:t>психологии, педагогики и дополнительного образования  </a:t>
            </a:r>
            <a:r>
              <a:rPr sz="1200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ГБОУ</a:t>
            </a:r>
            <a:r>
              <a:rPr sz="1200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ИРО</a:t>
            </a:r>
            <a:r>
              <a:rPr sz="1200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Краснодарского</a:t>
            </a:r>
            <a:r>
              <a:rPr sz="1200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001F5F"/>
                </a:solidFill>
                <a:latin typeface="Times New Roman"/>
                <a:cs typeface="Times New Roman"/>
              </a:rPr>
              <a:t>края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5801" y="304800"/>
            <a:ext cx="6324600" cy="800219"/>
          </a:xfrm>
        </p:spPr>
        <p:txBody>
          <a:bodyPr/>
          <a:lstStyle/>
          <a:p>
            <a:pPr algn="ctr"/>
            <a:r>
              <a:rPr lang="ru-RU" dirty="0" smtClean="0"/>
              <a:t>Дополнительные возможности платформы</a:t>
            </a:r>
            <a:br>
              <a:rPr lang="ru-RU" dirty="0" smtClean="0"/>
            </a:br>
            <a:r>
              <a:rPr lang="ru-RU" i="1" dirty="0" smtClean="0"/>
              <a:t>(после основного этапа СПТ)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1676400"/>
            <a:ext cx="101346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Безопасность образовательной среды  (Баева опросник для детей)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Агрессивность BPAQ-24 (Агрессивность </a:t>
            </a:r>
            <a:r>
              <a:rPr lang="ru-RU" sz="3200" dirty="0" err="1" smtClean="0"/>
              <a:t>Басса</a:t>
            </a:r>
            <a:r>
              <a:rPr lang="ru-RU" sz="3200" dirty="0" smtClean="0"/>
              <a:t>-Перри)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ОДД (оценка детской депрессивности)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err="1" smtClean="0"/>
              <a:t>КовачОСР</a:t>
            </a:r>
            <a:r>
              <a:rPr lang="ru-RU" sz="3200" dirty="0" smtClean="0"/>
              <a:t> (оценка суицидального риска) Разуваева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err="1" smtClean="0"/>
              <a:t>Виктимность</a:t>
            </a:r>
            <a:r>
              <a:rPr lang="ru-RU" sz="3200" dirty="0" smtClean="0"/>
              <a:t> </a:t>
            </a:r>
            <a:r>
              <a:rPr lang="ru-RU" sz="3200" dirty="0" err="1" smtClean="0"/>
              <a:t>Андронниковой</a:t>
            </a:r>
            <a:r>
              <a:rPr lang="ru-RU" sz="3200" dirty="0" smtClean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Социально-психологический климат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СПС (самооценка психического состояния) </a:t>
            </a:r>
            <a:r>
              <a:rPr lang="ru-RU" sz="3200" dirty="0" err="1" smtClean="0"/>
              <a:t>Айзенк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553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344170"/>
            <a:ext cx="11516995" cy="6049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1865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Задачи</a:t>
            </a:r>
            <a:r>
              <a:rPr sz="2600" b="1" spc="-1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на</a:t>
            </a:r>
            <a:r>
              <a:rPr sz="2600" b="1" spc="-1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2024-2025</a:t>
            </a:r>
            <a:r>
              <a:rPr sz="2600" b="1" spc="-5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учебный</a:t>
            </a:r>
            <a:r>
              <a:rPr sz="2600" b="1" spc="-2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год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50" dirty="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69265" algn="l"/>
                <a:tab pos="469900" algn="l"/>
                <a:tab pos="2978150" algn="l"/>
                <a:tab pos="8238490" algn="l"/>
                <a:tab pos="9403080" algn="l"/>
                <a:tab pos="9724390" algn="l"/>
              </a:tabLst>
            </a:pP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Активизи</a:t>
            </a:r>
            <a:r>
              <a:rPr sz="2600" b="1" spc="-10" dirty="0">
                <a:solidFill>
                  <a:srgbClr val="244060"/>
                </a:solidFill>
                <a:latin typeface="Calibri"/>
                <a:cs typeface="Calibri"/>
              </a:rPr>
              <a:t>р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овать	и</a:t>
            </a:r>
            <a:r>
              <a:rPr sz="2600" b="1" spc="-15" dirty="0">
                <a:solidFill>
                  <a:srgbClr val="244060"/>
                </a:solidFill>
                <a:latin typeface="Calibri"/>
                <a:cs typeface="Calibri"/>
              </a:rPr>
              <a:t>н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фо</a:t>
            </a:r>
            <a:r>
              <a:rPr sz="2600" b="1" spc="-10" dirty="0">
                <a:solidFill>
                  <a:srgbClr val="244060"/>
                </a:solidFill>
                <a:latin typeface="Calibri"/>
                <a:cs typeface="Calibri"/>
              </a:rPr>
              <a:t>р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мацио</a:t>
            </a:r>
            <a:r>
              <a:rPr sz="2600" b="1" spc="-10" dirty="0">
                <a:solidFill>
                  <a:srgbClr val="244060"/>
                </a:solidFill>
                <a:latin typeface="Calibri"/>
                <a:cs typeface="Calibri"/>
              </a:rPr>
              <a:t>н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н</a:t>
            </a:r>
            <a:r>
              <a:rPr sz="2600" b="1" spc="5" dirty="0">
                <a:solidFill>
                  <a:srgbClr val="244060"/>
                </a:solidFill>
                <a:latin typeface="Calibri"/>
                <a:cs typeface="Calibri"/>
              </a:rPr>
              <a:t>о</a:t>
            </a:r>
            <a:r>
              <a:rPr sz="2600" b="1" spc="-10" dirty="0">
                <a:solidFill>
                  <a:srgbClr val="244060"/>
                </a:solidFill>
                <a:latin typeface="Calibri"/>
                <a:cs typeface="Calibri"/>
              </a:rPr>
              <a:t>-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р</a:t>
            </a:r>
            <a:r>
              <a:rPr sz="2600" b="1" spc="-10" dirty="0">
                <a:solidFill>
                  <a:srgbClr val="244060"/>
                </a:solidFill>
                <a:latin typeface="Calibri"/>
                <a:cs typeface="Calibri"/>
              </a:rPr>
              <a:t>а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зъ</a:t>
            </a:r>
            <a:r>
              <a:rPr sz="2600" b="1" spc="10" dirty="0">
                <a:solidFill>
                  <a:srgbClr val="244060"/>
                </a:solidFill>
                <a:latin typeface="Calibri"/>
                <a:cs typeface="Calibri"/>
              </a:rPr>
              <a:t>я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сните</a:t>
            </a:r>
            <a:r>
              <a:rPr sz="2600" b="1" spc="-15" dirty="0">
                <a:solidFill>
                  <a:srgbClr val="244060"/>
                </a:solidFill>
                <a:latin typeface="Calibri"/>
                <a:cs typeface="Calibri"/>
              </a:rPr>
              <a:t>л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ь</a:t>
            </a:r>
            <a:r>
              <a:rPr sz="2600" b="1" spc="-10" dirty="0">
                <a:solidFill>
                  <a:srgbClr val="244060"/>
                </a:solidFill>
                <a:latin typeface="Calibri"/>
                <a:cs typeface="Calibri"/>
              </a:rPr>
              <a:t>ну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ю	р</a:t>
            </a:r>
            <a:r>
              <a:rPr sz="2600" b="1" spc="-10" dirty="0">
                <a:solidFill>
                  <a:srgbClr val="244060"/>
                </a:solidFill>
                <a:latin typeface="Calibri"/>
                <a:cs typeface="Calibri"/>
              </a:rPr>
              <a:t>а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б</a:t>
            </a:r>
            <a:r>
              <a:rPr sz="2600" b="1" spc="5" dirty="0">
                <a:solidFill>
                  <a:srgbClr val="244060"/>
                </a:solidFill>
                <a:latin typeface="Calibri"/>
                <a:cs typeface="Calibri"/>
              </a:rPr>
              <a:t>о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ту	с	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педагогами,  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родителями,</a:t>
            </a:r>
            <a:r>
              <a:rPr sz="2600" b="1" spc="-2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детьми</a:t>
            </a:r>
            <a:endParaRPr sz="2600" dirty="0">
              <a:latin typeface="Calibri"/>
              <a:cs typeface="Calibri"/>
            </a:endParaRPr>
          </a:p>
          <a:p>
            <a:pPr marL="469900" marR="6350" indent="-457200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  <a:tab pos="2321560" algn="l"/>
                <a:tab pos="3157855" algn="l"/>
                <a:tab pos="5049520" algn="l"/>
                <a:tab pos="6590665" algn="l"/>
                <a:tab pos="7112000" algn="l"/>
                <a:tab pos="9355455" algn="l"/>
              </a:tabLst>
            </a:pP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О</a:t>
            </a:r>
            <a:r>
              <a:rPr sz="2600" b="1" spc="5" dirty="0">
                <a:solidFill>
                  <a:srgbClr val="244060"/>
                </a:solidFill>
                <a:latin typeface="Calibri"/>
                <a:cs typeface="Calibri"/>
              </a:rPr>
              <a:t>б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еспечит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ь	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с</a:t>
            </a:r>
            <a:r>
              <a:rPr sz="2600" b="1" spc="5" dirty="0">
                <a:solidFill>
                  <a:srgbClr val="244060"/>
                </a:solidFill>
                <a:latin typeface="Calibri"/>
                <a:cs typeface="Calibri"/>
              </a:rPr>
              <a:t>б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ор	к</a:t>
            </a:r>
            <a:r>
              <a:rPr sz="2600" b="1" spc="5" dirty="0">
                <a:solidFill>
                  <a:srgbClr val="244060"/>
                </a:solidFill>
                <a:latin typeface="Calibri"/>
                <a:cs typeface="Calibri"/>
              </a:rPr>
              <a:t>о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рректн</a:t>
            </a:r>
            <a:r>
              <a:rPr sz="2600" b="1" spc="-15" dirty="0">
                <a:solidFill>
                  <a:srgbClr val="244060"/>
                </a:solidFill>
                <a:latin typeface="Calibri"/>
                <a:cs typeface="Calibri"/>
              </a:rPr>
              <a:t>ы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х	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свед</a:t>
            </a:r>
            <a:r>
              <a:rPr sz="2600" b="1" spc="-10" dirty="0">
                <a:solidFill>
                  <a:srgbClr val="244060"/>
                </a:solidFill>
                <a:latin typeface="Calibri"/>
                <a:cs typeface="Calibri"/>
              </a:rPr>
              <a:t>е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ни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й	об	орга</a:t>
            </a:r>
            <a:r>
              <a:rPr sz="2600" b="1" spc="-10" dirty="0">
                <a:solidFill>
                  <a:srgbClr val="244060"/>
                </a:solidFill>
                <a:latin typeface="Calibri"/>
                <a:cs typeface="Calibri"/>
              </a:rPr>
              <a:t>н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изация</a:t>
            </a:r>
            <a:r>
              <a:rPr sz="2600" b="1" spc="5" dirty="0">
                <a:solidFill>
                  <a:srgbClr val="244060"/>
                </a:solidFill>
                <a:latin typeface="Calibri"/>
                <a:cs typeface="Calibri"/>
              </a:rPr>
              <a:t>х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,	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принима</a:t>
            </a:r>
            <a:r>
              <a:rPr sz="2600" b="1" spc="-10" dirty="0">
                <a:solidFill>
                  <a:srgbClr val="244060"/>
                </a:solidFill>
                <a:latin typeface="Calibri"/>
                <a:cs typeface="Calibri"/>
              </a:rPr>
              <a:t>ю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щих  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участие</a:t>
            </a:r>
            <a:r>
              <a:rPr sz="2600" b="1" spc="-2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в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тестировании</a:t>
            </a:r>
            <a:endParaRPr sz="2600" dirty="0">
              <a:latin typeface="Calibri"/>
              <a:cs typeface="Calibri"/>
            </a:endParaRPr>
          </a:p>
          <a:p>
            <a:pPr marL="469900" marR="6985" indent="-457200">
              <a:lnSpc>
                <a:spcPts val="3120"/>
              </a:lnSpc>
              <a:spcBef>
                <a:spcPts val="9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Осуществить</a:t>
            </a:r>
            <a:r>
              <a:rPr sz="2600" b="1" spc="13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регистрацию</a:t>
            </a:r>
            <a:r>
              <a:rPr sz="2600" b="1" spc="11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образовательных</a:t>
            </a:r>
            <a:r>
              <a:rPr sz="2600" b="1" spc="12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организаций</a:t>
            </a:r>
            <a:r>
              <a:rPr sz="2600" b="1" spc="13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с</a:t>
            </a:r>
            <a:r>
              <a:rPr sz="2600" b="1" spc="114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учётом</a:t>
            </a:r>
            <a:r>
              <a:rPr sz="2600" b="1" spc="12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уровней </a:t>
            </a:r>
            <a:r>
              <a:rPr sz="2600" b="1" spc="-57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образования</a:t>
            </a:r>
            <a:r>
              <a:rPr sz="2600" b="1" spc="-1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и 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муниципалитетов</a:t>
            </a:r>
            <a:endParaRPr sz="2600" dirty="0">
              <a:latin typeface="Calibri"/>
              <a:cs typeface="Calibri"/>
            </a:endParaRPr>
          </a:p>
          <a:p>
            <a:pPr marL="469900" marR="5715" indent="-457200">
              <a:lnSpc>
                <a:spcPts val="3120"/>
              </a:lnSpc>
              <a:buFont typeface="Arial MT"/>
              <a:buChar char="•"/>
              <a:tabLst>
                <a:tab pos="469265" algn="l"/>
                <a:tab pos="469900" algn="l"/>
                <a:tab pos="2082164" algn="l"/>
                <a:tab pos="3302635" algn="l"/>
                <a:tab pos="5485765" algn="l"/>
                <a:tab pos="6308725" algn="l"/>
                <a:tab pos="6638290" algn="l"/>
                <a:tab pos="7767320" algn="l"/>
                <a:tab pos="9723120" algn="l"/>
              </a:tabLst>
            </a:pP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Составит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ь	гр</a:t>
            </a:r>
            <a:r>
              <a:rPr sz="2600" b="1" spc="-10" dirty="0">
                <a:solidFill>
                  <a:srgbClr val="244060"/>
                </a:solidFill>
                <a:latin typeface="Calibri"/>
                <a:cs typeface="Calibri"/>
              </a:rPr>
              <a:t>а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ф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ик	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прохожд</a:t>
            </a:r>
            <a:r>
              <a:rPr sz="2600" b="1" spc="-15" dirty="0">
                <a:solidFill>
                  <a:srgbClr val="244060"/>
                </a:solidFill>
                <a:latin typeface="Calibri"/>
                <a:cs typeface="Calibri"/>
              </a:rPr>
              <a:t>е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ни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я	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СПТ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,	с	цел</a:t>
            </a:r>
            <a:r>
              <a:rPr sz="2600" b="1" spc="-10" dirty="0">
                <a:solidFill>
                  <a:srgbClr val="244060"/>
                </a:solidFill>
                <a:latin typeface="Calibri"/>
                <a:cs typeface="Calibri"/>
              </a:rPr>
              <a:t>ь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ю	исключе</a:t>
            </a:r>
            <a:r>
              <a:rPr sz="2600" b="1" spc="-10" dirty="0">
                <a:solidFill>
                  <a:srgbClr val="244060"/>
                </a:solidFill>
                <a:latin typeface="Calibri"/>
                <a:cs typeface="Calibri"/>
              </a:rPr>
              <a:t>н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ия	техниче</a:t>
            </a:r>
            <a:r>
              <a:rPr sz="2600" b="1" spc="5" dirty="0">
                <a:solidFill>
                  <a:srgbClr val="244060"/>
                </a:solidFill>
                <a:latin typeface="Calibri"/>
                <a:cs typeface="Calibri"/>
              </a:rPr>
              <a:t>с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ких  сбоев</a:t>
            </a:r>
            <a:endParaRPr sz="2600" dirty="0">
              <a:latin typeface="Calibri"/>
              <a:cs typeface="Calibri"/>
            </a:endParaRPr>
          </a:p>
          <a:p>
            <a:pPr marL="469900" marR="6985" indent="-457200">
              <a:lnSpc>
                <a:spcPts val="3120"/>
              </a:lnSpc>
              <a:spcBef>
                <a:spcPts val="5"/>
              </a:spcBef>
              <a:buFont typeface="Arial MT"/>
              <a:buChar char="•"/>
              <a:tabLst>
                <a:tab pos="469265" algn="l"/>
                <a:tab pos="469900" algn="l"/>
                <a:tab pos="2409825" algn="l"/>
                <a:tab pos="5314950" algn="l"/>
                <a:tab pos="5753735" algn="l"/>
                <a:tab pos="7854315" algn="l"/>
                <a:tab pos="9753600" algn="l"/>
              </a:tabLst>
            </a:pP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О</a:t>
            </a:r>
            <a:r>
              <a:rPr sz="2600" b="1" spc="5" dirty="0">
                <a:solidFill>
                  <a:srgbClr val="244060"/>
                </a:solidFill>
                <a:latin typeface="Calibri"/>
                <a:cs typeface="Calibri"/>
              </a:rPr>
              <a:t>б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еспечит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ь	и</a:t>
            </a:r>
            <a:r>
              <a:rPr sz="2600" b="1" spc="-15" dirty="0">
                <a:solidFill>
                  <a:srgbClr val="244060"/>
                </a:solidFill>
                <a:latin typeface="Calibri"/>
                <a:cs typeface="Calibri"/>
              </a:rPr>
              <a:t>н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ф</a:t>
            </a:r>
            <a:r>
              <a:rPr sz="2600" b="1" spc="5" dirty="0">
                <a:solidFill>
                  <a:srgbClr val="244060"/>
                </a:solidFill>
                <a:latin typeface="Calibri"/>
                <a:cs typeface="Calibri"/>
              </a:rPr>
              <a:t>о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рмацио</a:t>
            </a:r>
            <a:r>
              <a:rPr sz="2600" b="1" spc="-15" dirty="0">
                <a:solidFill>
                  <a:srgbClr val="244060"/>
                </a:solidFill>
                <a:latin typeface="Calibri"/>
                <a:cs typeface="Calibri"/>
              </a:rPr>
              <a:t>н</a:t>
            </a:r>
            <a:r>
              <a:rPr sz="2600" b="1" spc="-20" dirty="0">
                <a:solidFill>
                  <a:srgbClr val="244060"/>
                </a:solidFill>
                <a:latin typeface="Calibri"/>
                <a:cs typeface="Calibri"/>
              </a:rPr>
              <a:t>н</a:t>
            </a:r>
            <a:r>
              <a:rPr sz="2600" b="1" spc="-10" dirty="0">
                <a:solidFill>
                  <a:srgbClr val="244060"/>
                </a:solidFill>
                <a:latin typeface="Calibri"/>
                <a:cs typeface="Calibri"/>
              </a:rPr>
              <a:t>у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ю	и	техничес</a:t>
            </a:r>
            <a:r>
              <a:rPr sz="2600" b="1" spc="-10" dirty="0">
                <a:solidFill>
                  <a:srgbClr val="244060"/>
                </a:solidFill>
                <a:latin typeface="Calibri"/>
                <a:cs typeface="Calibri"/>
              </a:rPr>
              <a:t>к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ую	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подде</a:t>
            </a:r>
            <a:r>
              <a:rPr sz="2600" b="1" spc="-15" dirty="0">
                <a:solidFill>
                  <a:srgbClr val="244060"/>
                </a:solidFill>
                <a:latin typeface="Calibri"/>
                <a:cs typeface="Calibri"/>
              </a:rPr>
              <a:t>р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жку	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пров</a:t>
            </a:r>
            <a:r>
              <a:rPr sz="2600" b="1" spc="-10" dirty="0">
                <a:solidFill>
                  <a:srgbClr val="244060"/>
                </a:solidFill>
                <a:latin typeface="Calibri"/>
                <a:cs typeface="Calibri"/>
              </a:rPr>
              <a:t>е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де</a:t>
            </a:r>
            <a:r>
              <a:rPr sz="2600" b="1" spc="-10" dirty="0">
                <a:solidFill>
                  <a:srgbClr val="244060"/>
                </a:solidFill>
                <a:latin typeface="Calibri"/>
                <a:cs typeface="Calibri"/>
              </a:rPr>
              <a:t>н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ия  тестирования</a:t>
            </a:r>
            <a:endParaRPr sz="2600" dirty="0">
              <a:latin typeface="Calibri"/>
              <a:cs typeface="Calibri"/>
            </a:endParaRPr>
          </a:p>
          <a:p>
            <a:pPr marL="469900" indent="-457200">
              <a:lnSpc>
                <a:spcPts val="3015"/>
              </a:lnSpc>
              <a:buFont typeface="Arial MT"/>
              <a:buChar char="•"/>
              <a:tabLst>
                <a:tab pos="469265" algn="l"/>
                <a:tab pos="469900" algn="l"/>
                <a:tab pos="1829435" algn="l"/>
                <a:tab pos="3188335" algn="l"/>
                <a:tab pos="5615305" algn="l"/>
                <a:tab pos="7473315" algn="l"/>
                <a:tab pos="7991475" algn="l"/>
                <a:tab pos="8794750" algn="l"/>
                <a:tab pos="9354185" algn="l"/>
              </a:tabLst>
            </a:pP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Обучить	адресно	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педагогических	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работников	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по	ДПП	ПК	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«Организация,</a:t>
            </a:r>
            <a:endParaRPr sz="2600" dirty="0">
              <a:latin typeface="Calibri"/>
              <a:cs typeface="Calibri"/>
            </a:endParaRPr>
          </a:p>
          <a:p>
            <a:pPr marL="469900" marR="6350">
              <a:lnSpc>
                <a:spcPct val="100000"/>
              </a:lnSpc>
            </a:pP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проведение</a:t>
            </a:r>
            <a:r>
              <a:rPr sz="2600" b="1" spc="114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и</a:t>
            </a:r>
            <a:r>
              <a:rPr sz="2600" b="1" spc="11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сопровождение</a:t>
            </a:r>
            <a:r>
              <a:rPr sz="2600" b="1" spc="10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социально-психологического</a:t>
            </a:r>
            <a:r>
              <a:rPr sz="2600" b="1" spc="12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тестирования</a:t>
            </a:r>
            <a:r>
              <a:rPr sz="2600" b="1" spc="11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в </a:t>
            </a:r>
            <a:r>
              <a:rPr sz="2600" b="1" spc="-57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образовательных</a:t>
            </a:r>
            <a:r>
              <a:rPr sz="2600" b="1" spc="-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600" b="1" dirty="0" err="1">
                <a:solidFill>
                  <a:srgbClr val="244060"/>
                </a:solidFill>
                <a:latin typeface="Calibri"/>
                <a:cs typeface="Calibri"/>
              </a:rPr>
              <a:t>организациях</a:t>
            </a:r>
            <a:r>
              <a:rPr sz="2600" b="1" dirty="0" smtClean="0">
                <a:solidFill>
                  <a:srgbClr val="244060"/>
                </a:solidFill>
                <a:latin typeface="Calibri"/>
                <a:cs typeface="Calibri"/>
              </a:rPr>
              <a:t>»</a:t>
            </a:r>
            <a:r>
              <a:rPr lang="ru-RU" sz="2600" b="1" dirty="0" smtClean="0">
                <a:solidFill>
                  <a:srgbClr val="244060"/>
                </a:solidFill>
                <a:latin typeface="Calibri"/>
                <a:cs typeface="Calibri"/>
              </a:rPr>
              <a:t> (</a:t>
            </a:r>
            <a:r>
              <a:rPr lang="ru-RU" sz="2600" b="1" dirty="0" err="1" smtClean="0">
                <a:solidFill>
                  <a:srgbClr val="244060"/>
                </a:solidFill>
                <a:latin typeface="Calibri"/>
                <a:cs typeface="Calibri"/>
              </a:rPr>
              <a:t>внебюджет</a:t>
            </a:r>
            <a:r>
              <a:rPr lang="ru-RU" sz="2600" b="1" dirty="0" smtClean="0">
                <a:solidFill>
                  <a:srgbClr val="244060"/>
                </a:solidFill>
                <a:latin typeface="Calibri"/>
                <a:cs typeface="Calibri"/>
              </a:rPr>
              <a:t>), 24 часа,</a:t>
            </a:r>
            <a:r>
              <a:rPr sz="2600" b="1" dirty="0" smtClean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по</a:t>
            </a:r>
            <a:r>
              <a:rPr sz="2600" b="1" spc="-1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244060"/>
                </a:solidFill>
                <a:latin typeface="Calibri"/>
                <a:cs typeface="Calibri"/>
              </a:rPr>
              <a:t>запросу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5284" y="196087"/>
            <a:ext cx="8896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Един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41797" y="196087"/>
            <a:ext cx="11233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ме</a:t>
            </a:r>
            <a:r>
              <a:rPr sz="2200" spc="-3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200" spc="-6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ди</a:t>
            </a:r>
            <a:r>
              <a:rPr sz="2200" spc="-4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31102" y="196087"/>
            <a:ext cx="34982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solidFill>
                  <a:srgbClr val="001F5F"/>
                </a:solidFill>
                <a:latin typeface="Times New Roman"/>
                <a:cs typeface="Times New Roman"/>
              </a:rPr>
              <a:t>социально-психологического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98354" y="196087"/>
            <a:ext cx="16319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200" spc="4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стир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200" spc="-3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ания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90506" y="531367"/>
            <a:ext cx="16027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со</a:t>
            </a:r>
            <a:r>
              <a:rPr sz="2200" spc="-2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200" spc="-2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200" spc="1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ствии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81206" y="531367"/>
            <a:ext cx="1492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35704" y="531367"/>
            <a:ext cx="666559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72185" algn="l"/>
                <a:tab pos="1324610" algn="l"/>
                <a:tab pos="1957070" algn="l"/>
                <a:tab pos="2769870" algn="l"/>
                <a:tab pos="4171950" algn="l"/>
                <a:tab pos="5822315" algn="l"/>
              </a:tabLst>
            </a:pP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(далее	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–	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ЕМ	</a:t>
            </a:r>
            <a:r>
              <a:rPr sz="2200" spc="-60" dirty="0">
                <a:solidFill>
                  <a:srgbClr val="001F5F"/>
                </a:solidFill>
                <a:latin typeface="Times New Roman"/>
                <a:cs typeface="Times New Roman"/>
              </a:rPr>
              <a:t>СПТ,	</a:t>
            </a:r>
            <a:r>
              <a:rPr sz="2200" spc="-20" dirty="0">
                <a:solidFill>
                  <a:srgbClr val="001F5F"/>
                </a:solidFill>
                <a:latin typeface="Times New Roman"/>
                <a:cs typeface="Times New Roman"/>
              </a:rPr>
              <a:t>методика)	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разработана	в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792605" algn="l"/>
                <a:tab pos="4262120" algn="l"/>
              </a:tabLst>
            </a:pP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поручением	</a:t>
            </a:r>
            <a:r>
              <a:rPr sz="2200" spc="-30" dirty="0">
                <a:solidFill>
                  <a:srgbClr val="001F5F"/>
                </a:solidFill>
                <a:latin typeface="Times New Roman"/>
                <a:cs typeface="Times New Roman"/>
              </a:rPr>
              <a:t>Государственного	</a:t>
            </a:r>
            <a:r>
              <a:rPr sz="2200" spc="-20" dirty="0">
                <a:solidFill>
                  <a:srgbClr val="001F5F"/>
                </a:solidFill>
                <a:latin typeface="Times New Roman"/>
                <a:cs typeface="Times New Roman"/>
              </a:rPr>
              <a:t>антинаркотического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28706" y="866343"/>
            <a:ext cx="11017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5" dirty="0">
                <a:solidFill>
                  <a:srgbClr val="001F5F"/>
                </a:solidFill>
                <a:latin typeface="Times New Roman"/>
                <a:cs typeface="Times New Roman"/>
              </a:rPr>
              <a:t>комитета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35704" y="1202181"/>
            <a:ext cx="8097520" cy="3714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95"/>
              </a:spcBef>
            </a:pPr>
            <a:r>
              <a:rPr sz="2200" spc="-25" dirty="0">
                <a:solidFill>
                  <a:srgbClr val="001F5F"/>
                </a:solidFill>
                <a:latin typeface="Times New Roman"/>
                <a:cs typeface="Times New Roman"/>
              </a:rPr>
              <a:t>(протокол </a:t>
            </a:r>
            <a:r>
              <a:rPr sz="2200" spc="-15" dirty="0">
                <a:solidFill>
                  <a:srgbClr val="001F5F"/>
                </a:solidFill>
                <a:latin typeface="Times New Roman"/>
                <a:cs typeface="Times New Roman"/>
              </a:rPr>
              <a:t>от </a:t>
            </a:r>
            <a:r>
              <a:rPr sz="2200" spc="-45" dirty="0">
                <a:solidFill>
                  <a:srgbClr val="001F5F"/>
                </a:solidFill>
                <a:latin typeface="Times New Roman"/>
                <a:cs typeface="Times New Roman"/>
              </a:rPr>
              <a:t>11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декабря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2017 </a:t>
            </a:r>
            <a:r>
              <a:rPr sz="2200" spc="-130" dirty="0">
                <a:solidFill>
                  <a:srgbClr val="001F5F"/>
                </a:solidFill>
                <a:latin typeface="Times New Roman"/>
                <a:cs typeface="Times New Roman"/>
              </a:rPr>
              <a:t>г.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№ 35). </a:t>
            </a:r>
            <a:r>
              <a:rPr sz="2200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Правообладателем методики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 является</a:t>
            </a:r>
            <a:r>
              <a:rPr sz="22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Министерство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 просвещения</a:t>
            </a:r>
            <a:r>
              <a:rPr sz="22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</a:t>
            </a:r>
            <a:r>
              <a:rPr sz="22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Федерации.</a:t>
            </a:r>
            <a:endParaRPr sz="2200">
              <a:latin typeface="Times New Roman"/>
              <a:cs typeface="Times New Roman"/>
            </a:endParaRPr>
          </a:p>
          <a:p>
            <a:pPr marL="12700" marR="7620" indent="449580" algn="just">
              <a:lnSpc>
                <a:spcPct val="100000"/>
              </a:lnSpc>
            </a:pP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Социально-психологическое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тестирование</a:t>
            </a:r>
            <a:r>
              <a:rPr sz="22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(СПТ)</a:t>
            </a:r>
            <a:r>
              <a:rPr sz="2200" spc="5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направлено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 на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раннее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выявление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Times New Roman"/>
                <a:cs typeface="Times New Roman"/>
              </a:rPr>
              <a:t>незаконного</a:t>
            </a:r>
            <a:r>
              <a:rPr sz="22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потребления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наркотических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средств</a:t>
            </a:r>
            <a:r>
              <a:rPr sz="22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2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Times New Roman"/>
                <a:cs typeface="Times New Roman"/>
              </a:rPr>
              <a:t>психотропных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веществ.</a:t>
            </a:r>
            <a:r>
              <a:rPr sz="22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Проводится</a:t>
            </a:r>
            <a:r>
              <a:rPr sz="2200" b="1" spc="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ежегодно.</a:t>
            </a:r>
            <a:endParaRPr sz="2200">
              <a:latin typeface="Times New Roman"/>
              <a:cs typeface="Times New Roman"/>
            </a:endParaRPr>
          </a:p>
          <a:p>
            <a:pPr marL="12700" marR="6985" indent="449580" algn="just">
              <a:lnSpc>
                <a:spcPct val="100000"/>
              </a:lnSpc>
            </a:pP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Является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 неотъемлемым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Times New Roman"/>
                <a:cs typeface="Times New Roman"/>
              </a:rPr>
              <a:t>элементом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воспитательной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работы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организации,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 обеспечивающей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выявление </a:t>
            </a:r>
            <a:r>
              <a:rPr sz="2200" b="1" spc="-5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обучающихся</a:t>
            </a:r>
            <a:r>
              <a:rPr sz="2200" b="1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«группы</a:t>
            </a:r>
            <a:r>
              <a:rPr sz="2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риска».</a:t>
            </a:r>
            <a:endParaRPr sz="220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Методические </a:t>
            </a:r>
            <a:r>
              <a:rPr sz="2200" spc="-15" dirty="0">
                <a:solidFill>
                  <a:srgbClr val="001F5F"/>
                </a:solidFill>
                <a:latin typeface="Times New Roman"/>
                <a:cs typeface="Times New Roman"/>
              </a:rPr>
              <a:t>рекомендации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 применению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единой </a:t>
            </a:r>
            <a:r>
              <a:rPr sz="2200" spc="-15" dirty="0">
                <a:solidFill>
                  <a:srgbClr val="001F5F"/>
                </a:solidFill>
                <a:latin typeface="Times New Roman"/>
                <a:cs typeface="Times New Roman"/>
              </a:rPr>
              <a:t>методики 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тестирования </a:t>
            </a:r>
            <a:r>
              <a:rPr sz="2200" spc="-10" dirty="0">
                <a:latin typeface="Times New Roman"/>
                <a:cs typeface="Times New Roman"/>
              </a:rPr>
              <a:t>(</a:t>
            </a:r>
            <a:r>
              <a:rPr sz="2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письмо Минпросвещения </a:t>
            </a:r>
            <a:r>
              <a:rPr sz="22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России от </a:t>
            </a:r>
            <a:r>
              <a:rPr sz="2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6 </a:t>
            </a:r>
            <a:r>
              <a:rPr sz="2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марта </a:t>
            </a:r>
            <a:r>
              <a:rPr sz="2200" b="1" dirty="0">
                <a:solidFill>
                  <a:srgbClr val="6F2F9F"/>
                </a:solidFill>
                <a:latin typeface="Times New Roman"/>
                <a:cs typeface="Times New Roman"/>
              </a:rPr>
              <a:t>2023 </a:t>
            </a:r>
            <a:r>
              <a:rPr sz="22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b="1" spc="-130" dirty="0">
                <a:solidFill>
                  <a:srgbClr val="6F2F9F"/>
                </a:solidFill>
                <a:latin typeface="Times New Roman"/>
                <a:cs typeface="Times New Roman"/>
              </a:rPr>
              <a:t>г.</a:t>
            </a:r>
            <a:r>
              <a:rPr sz="2200" b="1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№</a:t>
            </a:r>
            <a:r>
              <a:rPr sz="2200" b="1" spc="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07-1139-дсп</a:t>
            </a:r>
            <a:r>
              <a:rPr sz="2200" spc="-10" dirty="0">
                <a:latin typeface="Times New Roman"/>
                <a:cs typeface="Times New Roman"/>
              </a:rPr>
              <a:t>)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16280" y="1312163"/>
            <a:ext cx="2106295" cy="2627630"/>
            <a:chOff x="716280" y="1312163"/>
            <a:chExt cx="2106295" cy="262763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280" y="1312163"/>
              <a:ext cx="2106168" cy="26273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764" y="1336547"/>
              <a:ext cx="1981200" cy="250240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74192" y="1331975"/>
              <a:ext cx="1990725" cy="2512060"/>
            </a:xfrm>
            <a:custGeom>
              <a:avLst/>
              <a:gdLst/>
              <a:ahLst/>
              <a:cxnLst/>
              <a:rect l="l" t="t" r="r" b="b"/>
              <a:pathLst>
                <a:path w="1990725" h="2512060">
                  <a:moveTo>
                    <a:pt x="0" y="2511552"/>
                  </a:moveTo>
                  <a:lnTo>
                    <a:pt x="1990344" y="2511552"/>
                  </a:lnTo>
                  <a:lnTo>
                    <a:pt x="1990344" y="0"/>
                  </a:lnTo>
                  <a:lnTo>
                    <a:pt x="0" y="0"/>
                  </a:lnTo>
                  <a:lnTo>
                    <a:pt x="0" y="2511552"/>
                  </a:lnTo>
                  <a:close/>
                </a:path>
              </a:pathLst>
            </a:custGeom>
            <a:ln w="914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6636" y="4055364"/>
            <a:ext cx="2505456" cy="2505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260975" y="1160779"/>
            <a:ext cx="5947410" cy="4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9275" algn="just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imes New Roman"/>
                <a:cs typeface="Times New Roman"/>
              </a:rPr>
              <a:t>Руководителям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необходимо:</a:t>
            </a:r>
            <a:endParaRPr sz="1800" dirty="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99800"/>
              </a:lnSpc>
              <a:spcBef>
                <a:spcPts val="5"/>
              </a:spcBef>
              <a:buFont typeface="Times New Roman"/>
              <a:buAutoNum type="arabicParenR"/>
              <a:tabLst>
                <a:tab pos="1028065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назначить</a:t>
            </a:r>
            <a:r>
              <a:rPr sz="1800" b="1" i="1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ответственного</a:t>
            </a:r>
            <a:r>
              <a:rPr sz="1800" b="1" i="1" spc="-5" dirty="0">
                <a:latin typeface="Times New Roman"/>
                <a:cs typeface="Times New Roman"/>
              </a:rPr>
              <a:t> специалиста </a:t>
            </a:r>
            <a:r>
              <a:rPr sz="1800" b="1" i="1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(координатора) </a:t>
            </a:r>
            <a:r>
              <a:rPr sz="1800" spc="-5" dirty="0">
                <a:latin typeface="Times New Roman"/>
                <a:cs typeface="Times New Roman"/>
              </a:rPr>
              <a:t>за </a:t>
            </a:r>
            <a:r>
              <a:rPr sz="1800" spc="-10" dirty="0">
                <a:latin typeface="Times New Roman"/>
                <a:cs typeface="Times New Roman"/>
              </a:rPr>
              <a:t>проведение социально-психологического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тестирования в </a:t>
            </a:r>
            <a:r>
              <a:rPr sz="1800" spc="-10" dirty="0">
                <a:latin typeface="Times New Roman"/>
                <a:cs typeface="Times New Roman"/>
              </a:rPr>
              <a:t>каждой общеобразовательной </a:t>
            </a:r>
            <a:r>
              <a:rPr sz="1800" spc="-5" dirty="0">
                <a:latin typeface="Times New Roman"/>
                <a:cs typeface="Times New Roman"/>
              </a:rPr>
              <a:t>организации,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направить</a:t>
            </a:r>
            <a:r>
              <a:rPr sz="1800" b="1" i="1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сводную</a:t>
            </a:r>
            <a:r>
              <a:rPr sz="1800" b="1" i="1" spc="-5" dirty="0">
                <a:latin typeface="Times New Roman"/>
                <a:cs typeface="Times New Roman"/>
              </a:rPr>
              <a:t> </a:t>
            </a:r>
            <a:r>
              <a:rPr sz="1800" b="1" i="1" spc="-15" dirty="0">
                <a:latin typeface="Times New Roman"/>
                <a:cs typeface="Times New Roman"/>
              </a:rPr>
              <a:t>информацию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специалистах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(координаторах)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ответственных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проведение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социально-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психологического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тестирования</a:t>
            </a:r>
            <a:r>
              <a:rPr sz="1800" dirty="0">
                <a:latin typeface="Times New Roman"/>
                <a:cs typeface="Times New Roman"/>
              </a:rPr>
              <a:t> 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сканированном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(с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подписью)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электронном</a:t>
            </a:r>
            <a:r>
              <a:rPr sz="1800" spc="-5" dirty="0">
                <a:latin typeface="Times New Roman"/>
                <a:cs typeface="Times New Roman"/>
              </a:rPr>
              <a:t> виде</a:t>
            </a:r>
            <a:r>
              <a:rPr sz="1800" dirty="0">
                <a:latin typeface="Times New Roman"/>
                <a:cs typeface="Times New Roman"/>
              </a:rPr>
              <a:t> 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 err="1">
                <a:latin typeface="Times New Roman"/>
                <a:cs typeface="Times New Roman"/>
              </a:rPr>
              <a:t>формате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 smtClean="0">
                <a:latin typeface="Times New Roman"/>
                <a:cs typeface="Times New Roman"/>
              </a:rPr>
              <a:t>EX</a:t>
            </a:r>
            <a:r>
              <a:rPr lang="en-US" dirty="0">
                <a:latin typeface="Times New Roman"/>
                <a:cs typeface="Times New Roman"/>
              </a:rPr>
              <a:t>C</a:t>
            </a:r>
            <a:r>
              <a:rPr sz="1800" dirty="0" smtClean="0">
                <a:latin typeface="Times New Roman"/>
                <a:cs typeface="Times New Roman"/>
              </a:rPr>
              <a:t>EL 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ответственному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b="1" i="1" spc="-15" dirty="0">
                <a:latin typeface="Times New Roman"/>
                <a:cs typeface="Times New Roman"/>
              </a:rPr>
              <a:t>координатору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в</a:t>
            </a:r>
            <a:r>
              <a:rPr sz="1800" b="1" i="1" spc="5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муниципальном </a:t>
            </a:r>
            <a:r>
              <a:rPr sz="1800" b="1" i="1" spc="-434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образовании</a:t>
            </a:r>
            <a:r>
              <a:rPr sz="1800" b="1" i="1" spc="-5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в</a:t>
            </a:r>
            <a:r>
              <a:rPr sz="1800" b="1" i="1" spc="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срок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b="1" i="1" spc="-5" dirty="0" err="1">
                <a:latin typeface="Times New Roman"/>
                <a:cs typeface="Times New Roman"/>
              </a:rPr>
              <a:t>до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lang="ru-RU" sz="1800" b="1" i="1" spc="-50" dirty="0" smtClean="0">
                <a:latin typeface="Times New Roman"/>
                <a:cs typeface="Times New Roman"/>
              </a:rPr>
              <a:t>5</a:t>
            </a:r>
            <a:r>
              <a:rPr sz="1800" b="1" i="1" spc="-10" dirty="0" smtClean="0">
                <a:latin typeface="Times New Roman"/>
                <a:cs typeface="Times New Roman"/>
              </a:rPr>
              <a:t> </a:t>
            </a:r>
            <a:r>
              <a:rPr sz="1800" b="1" i="1" spc="-5" dirty="0" err="1">
                <a:latin typeface="Times New Roman"/>
                <a:cs typeface="Times New Roman"/>
              </a:rPr>
              <a:t>сентября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dirty="0" smtClean="0">
                <a:latin typeface="Times New Roman"/>
                <a:cs typeface="Times New Roman"/>
              </a:rPr>
              <a:t>202</a:t>
            </a:r>
            <a:r>
              <a:rPr lang="ru-RU" sz="1800" b="1" i="1" dirty="0" smtClean="0">
                <a:latin typeface="Times New Roman"/>
                <a:cs typeface="Times New Roman"/>
              </a:rPr>
              <a:t>4</a:t>
            </a:r>
            <a:r>
              <a:rPr sz="1800" b="1" i="1" spc="5" dirty="0" smtClean="0">
                <a:latin typeface="Times New Roman"/>
                <a:cs typeface="Times New Roman"/>
              </a:rPr>
              <a:t> </a:t>
            </a:r>
            <a:r>
              <a:rPr sz="1800" b="1" i="1" spc="-15" dirty="0">
                <a:latin typeface="Times New Roman"/>
                <a:cs typeface="Times New Roman"/>
              </a:rPr>
              <a:t>г.</a:t>
            </a:r>
            <a:endParaRPr sz="1800" dirty="0">
              <a:latin typeface="Times New Roman"/>
              <a:cs typeface="Times New Roman"/>
            </a:endParaRPr>
          </a:p>
          <a:p>
            <a:pPr marL="12700" marR="13335" indent="449580" algn="just">
              <a:lnSpc>
                <a:spcPct val="100000"/>
              </a:lnSpc>
              <a:spcBef>
                <a:spcPts val="45"/>
              </a:spcBef>
              <a:buAutoNum type="arabicParenR"/>
              <a:tabLst>
                <a:tab pos="725170" algn="l"/>
              </a:tabLst>
            </a:pPr>
            <a:r>
              <a:rPr sz="1800" spc="-5" dirty="0">
                <a:latin typeface="Times New Roman"/>
                <a:cs typeface="Times New Roman"/>
              </a:rPr>
              <a:t>обеспечить проведение </a:t>
            </a:r>
            <a:r>
              <a:rPr sz="1800" spc="-10" dirty="0">
                <a:latin typeface="Times New Roman"/>
                <a:cs typeface="Times New Roman"/>
              </a:rPr>
              <a:t>социально-психологического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тестирования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обучающихся</a:t>
            </a:r>
            <a:r>
              <a:rPr sz="1800" spc="-10" dirty="0">
                <a:latin typeface="Times New Roman"/>
                <a:cs typeface="Times New Roman"/>
              </a:rPr>
              <a:t> общеобразовательных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организаций,</a:t>
            </a:r>
            <a:r>
              <a:rPr sz="1800" dirty="0">
                <a:latin typeface="Times New Roman"/>
                <a:cs typeface="Times New Roman"/>
              </a:rPr>
              <a:t> достигших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возраста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13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 err="1" smtClean="0">
                <a:latin typeface="Times New Roman"/>
                <a:cs typeface="Times New Roman"/>
              </a:rPr>
              <a:t>лет</a:t>
            </a:r>
            <a:r>
              <a:rPr lang="ru-RU" sz="1800" dirty="0" smtClean="0">
                <a:latin typeface="Times New Roman"/>
                <a:cs typeface="Times New Roman"/>
              </a:rPr>
              <a:t>, начиная с 7 класса обучения в общеобразовательной организации,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lang="ru-RU" sz="1800" b="1" spc="5" dirty="0" smtClean="0">
                <a:latin typeface="Times New Roman"/>
                <a:cs typeface="Times New Roman"/>
              </a:rPr>
              <a:t>15 </a:t>
            </a:r>
            <a:r>
              <a:rPr sz="1800" b="1" spc="-5" dirty="0" err="1" smtClean="0">
                <a:latin typeface="Times New Roman"/>
                <a:cs typeface="Times New Roman"/>
              </a:rPr>
              <a:t>сентября</a:t>
            </a:r>
            <a:r>
              <a:rPr sz="1800" b="1" dirty="0" smtClean="0">
                <a:latin typeface="Times New Roman"/>
                <a:cs typeface="Times New Roman"/>
              </a:rPr>
              <a:t> </a:t>
            </a:r>
            <a:r>
              <a:rPr sz="1800" b="1" spc="-5" dirty="0" err="1">
                <a:latin typeface="Times New Roman"/>
                <a:cs typeface="Times New Roman"/>
              </a:rPr>
              <a:t>по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lang="ru-RU" sz="1800" b="1" dirty="0" smtClean="0">
                <a:latin typeface="Times New Roman"/>
                <a:cs typeface="Times New Roman"/>
              </a:rPr>
              <a:t>15 </a:t>
            </a:r>
            <a:r>
              <a:rPr sz="1800" b="1" spc="-10" dirty="0" err="1" smtClean="0">
                <a:latin typeface="Times New Roman"/>
                <a:cs typeface="Times New Roman"/>
              </a:rPr>
              <a:t>октябр</a:t>
            </a:r>
            <a:r>
              <a:rPr lang="ru-RU" sz="1800" b="1" spc="-10" dirty="0" smtClean="0">
                <a:latin typeface="Times New Roman"/>
                <a:cs typeface="Times New Roman"/>
              </a:rPr>
              <a:t>я</a:t>
            </a:r>
            <a:r>
              <a:rPr sz="1800" b="1" spc="-10" dirty="0" smtClean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202</a:t>
            </a:r>
            <a:r>
              <a:rPr lang="ru-RU" sz="1800" b="1" dirty="0" smtClean="0">
                <a:latin typeface="Times New Roman"/>
                <a:cs typeface="Times New Roman"/>
              </a:rPr>
              <a:t>4</a:t>
            </a:r>
            <a:r>
              <a:rPr sz="1800" b="1" spc="-10" dirty="0" smtClean="0">
                <a:latin typeface="Times New Roman"/>
                <a:cs typeface="Times New Roman"/>
              </a:rPr>
              <a:t> </a:t>
            </a:r>
            <a:r>
              <a:rPr sz="1800" b="1" spc="-65" dirty="0">
                <a:latin typeface="Times New Roman"/>
                <a:cs typeface="Times New Roman"/>
              </a:rPr>
              <a:t>г..</a:t>
            </a:r>
            <a:endParaRPr sz="1800" b="1" dirty="0"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60778"/>
            <a:ext cx="4424018" cy="508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82028" y="3782567"/>
            <a:ext cx="2924555" cy="156972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82692" y="165938"/>
            <a:ext cx="37852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1F5F"/>
                </a:solidFill>
              </a:rPr>
              <a:t>СПТ</a:t>
            </a:r>
            <a:r>
              <a:rPr sz="2800" dirty="0">
                <a:solidFill>
                  <a:srgbClr val="001F5F"/>
                </a:solidFill>
              </a:rPr>
              <a:t> </a:t>
            </a:r>
            <a:r>
              <a:rPr sz="2800" spc="-5" dirty="0">
                <a:solidFill>
                  <a:srgbClr val="001F5F"/>
                </a:solidFill>
              </a:rPr>
              <a:t>в</a:t>
            </a:r>
            <a:r>
              <a:rPr sz="2800" spc="-10" dirty="0">
                <a:solidFill>
                  <a:srgbClr val="001F5F"/>
                </a:solidFill>
              </a:rPr>
              <a:t> </a:t>
            </a:r>
            <a:r>
              <a:rPr sz="2800" spc="-5" dirty="0">
                <a:solidFill>
                  <a:srgbClr val="001F5F"/>
                </a:solidFill>
              </a:rPr>
              <a:t>2024-2025</a:t>
            </a:r>
            <a:r>
              <a:rPr sz="2800" spc="45" dirty="0">
                <a:solidFill>
                  <a:srgbClr val="001F5F"/>
                </a:solidFill>
              </a:rPr>
              <a:t> </a:t>
            </a:r>
            <a:r>
              <a:rPr sz="2800" spc="-5" dirty="0">
                <a:solidFill>
                  <a:srgbClr val="001F5F"/>
                </a:solidFill>
              </a:rPr>
              <a:t>уч.</a:t>
            </a:r>
            <a:r>
              <a:rPr sz="2800" spc="-10" dirty="0">
                <a:solidFill>
                  <a:srgbClr val="001F5F"/>
                </a:solidFill>
              </a:rPr>
              <a:t> </a:t>
            </a:r>
            <a:r>
              <a:rPr sz="2800" spc="-35" dirty="0">
                <a:solidFill>
                  <a:srgbClr val="001F5F"/>
                </a:solidFill>
              </a:rPr>
              <a:t>году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238409" y="1793239"/>
            <a:ext cx="4965385" cy="461729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 marR="85725" algn="just">
              <a:lnSpc>
                <a:spcPct val="100000"/>
              </a:lnSpc>
              <a:spcBef>
                <a:spcPts val="245"/>
              </a:spcBef>
              <a:tabLst>
                <a:tab pos="1174750" algn="l"/>
                <a:tab pos="1396365" algn="l"/>
                <a:tab pos="2595880" algn="l"/>
                <a:tab pos="2860675" algn="l"/>
              </a:tabLst>
            </a:pP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1.09.202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4	-	</a:t>
            </a:r>
            <a:r>
              <a:rPr lang="ru-RU" sz="1800" b="1" i="1" spc="-5" dirty="0" smtClean="0">
                <a:solidFill>
                  <a:srgbClr val="001F5F"/>
                </a:solidFill>
                <a:latin typeface="Calibri"/>
                <a:cs typeface="Calibri"/>
              </a:rPr>
              <a:t>01.10</a:t>
            </a:r>
            <a:r>
              <a:rPr sz="1800" b="1" i="1" spc="-5" dirty="0" smtClean="0">
                <a:solidFill>
                  <a:srgbClr val="001F5F"/>
                </a:solidFill>
                <a:latin typeface="Calibri"/>
                <a:cs typeface="Calibri"/>
              </a:rPr>
              <a:t>.202</a:t>
            </a:r>
            <a:r>
              <a:rPr sz="1800" b="1" i="1" dirty="0" smtClean="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–	</a:t>
            </a:r>
            <a:r>
              <a:rPr sz="1400" b="1" i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i="1" spc="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400" b="1" i="1" dirty="0">
                <a:solidFill>
                  <a:srgbClr val="001F5F"/>
                </a:solidFill>
                <a:latin typeface="Calibri"/>
                <a:cs typeface="Calibri"/>
              </a:rPr>
              <a:t>фо</a:t>
            </a:r>
            <a:r>
              <a:rPr sz="1400" b="1" i="1" spc="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i="1" spc="-5" dirty="0">
                <a:solidFill>
                  <a:srgbClr val="001F5F"/>
                </a:solidFill>
                <a:latin typeface="Calibri"/>
                <a:cs typeface="Calibri"/>
              </a:rPr>
              <a:t>ма</a:t>
            </a:r>
            <a:r>
              <a:rPr sz="1400" b="1" i="1" spc="-10" dirty="0">
                <a:solidFill>
                  <a:srgbClr val="001F5F"/>
                </a:solidFill>
                <a:latin typeface="Calibri"/>
                <a:cs typeface="Calibri"/>
              </a:rPr>
              <a:t>ц</a:t>
            </a:r>
            <a:r>
              <a:rPr sz="1400" b="1" i="1" dirty="0">
                <a:solidFill>
                  <a:srgbClr val="001F5F"/>
                </a:solidFill>
                <a:latin typeface="Calibri"/>
                <a:cs typeface="Calibri"/>
              </a:rPr>
              <a:t>ио</a:t>
            </a:r>
            <a:r>
              <a:rPr sz="1400" b="1" i="1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400" b="1" i="1" dirty="0">
                <a:solidFill>
                  <a:srgbClr val="001F5F"/>
                </a:solidFill>
                <a:latin typeface="Calibri"/>
                <a:cs typeface="Calibri"/>
              </a:rPr>
              <a:t>но-  </a:t>
            </a:r>
            <a:r>
              <a:rPr sz="1400" b="1" i="1" spc="-10" dirty="0" err="1">
                <a:solidFill>
                  <a:srgbClr val="001F5F"/>
                </a:solidFill>
                <a:latin typeface="Calibri"/>
                <a:cs typeface="Calibri"/>
              </a:rPr>
              <a:t>разъяснительная</a:t>
            </a:r>
            <a:r>
              <a:rPr sz="1400" b="1" i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spc="-5" dirty="0" err="1" smtClean="0">
                <a:solidFill>
                  <a:srgbClr val="001F5F"/>
                </a:solidFill>
                <a:latin typeface="Calibri"/>
                <a:cs typeface="Calibri"/>
              </a:rPr>
              <a:t>кампания</a:t>
            </a:r>
            <a:r>
              <a:rPr lang="ru-RU" sz="1400" spc="-5" dirty="0" smtClean="0">
                <a:solidFill>
                  <a:srgbClr val="001F5F"/>
                </a:solidFill>
                <a:latin typeface="Calibri"/>
                <a:cs typeface="Calibri"/>
              </a:rPr>
              <a:t> с педагогами, обучающимися, и их родителями (законными представителями); сбор согласий с обучающихся, достигших 15 лет; сбор согласий с родителей (законных представителей) обучающихся, не достигших 15 лет</a:t>
            </a:r>
            <a:endParaRPr sz="1400" dirty="0">
              <a:latin typeface="Calibri"/>
              <a:cs typeface="Calibri"/>
            </a:endParaRPr>
          </a:p>
          <a:p>
            <a:pPr marL="91440" algn="just">
              <a:spcBef>
                <a:spcPts val="1200"/>
              </a:spcBef>
            </a:pPr>
            <a:r>
              <a:rPr lang="ru-RU" b="1" i="1" spc="-5" dirty="0" smtClean="0">
                <a:solidFill>
                  <a:srgbClr val="001F5F"/>
                </a:solidFill>
                <a:cs typeface="Calibri"/>
              </a:rPr>
              <a:t>09</a:t>
            </a:r>
            <a:r>
              <a:rPr lang="ru-RU" b="1" i="1" spc="-10" dirty="0" smtClean="0">
                <a:solidFill>
                  <a:srgbClr val="001F5F"/>
                </a:solidFill>
                <a:cs typeface="Calibri"/>
              </a:rPr>
              <a:t>.09.24</a:t>
            </a:r>
            <a:r>
              <a:rPr lang="ru-RU" b="1" i="1" dirty="0" smtClean="0">
                <a:solidFill>
                  <a:srgbClr val="001F5F"/>
                </a:solidFill>
                <a:cs typeface="Calibri"/>
              </a:rPr>
              <a:t>-</a:t>
            </a:r>
            <a:r>
              <a:rPr lang="ru-RU" b="1" i="1" spc="-5" dirty="0" smtClean="0">
                <a:solidFill>
                  <a:srgbClr val="001F5F"/>
                </a:solidFill>
                <a:cs typeface="Calibri"/>
              </a:rPr>
              <a:t>15.09.24; 11.11.24-15.11.24; 13.12.24</a:t>
            </a:r>
            <a:r>
              <a:rPr lang="ru-RU" b="1" i="1" spc="10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ru-RU" dirty="0">
                <a:solidFill>
                  <a:srgbClr val="001F5F"/>
                </a:solidFill>
                <a:cs typeface="Calibri"/>
              </a:rPr>
              <a:t>–</a:t>
            </a:r>
            <a:r>
              <a:rPr lang="ru-RU" spc="-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srgbClr val="001F5F"/>
                </a:solidFill>
                <a:cs typeface="Calibri"/>
              </a:rPr>
              <a:t>проведение</a:t>
            </a:r>
            <a:r>
              <a:rPr lang="ru-RU" sz="1400" spc="-1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400" spc="-10" dirty="0" smtClean="0">
                <a:solidFill>
                  <a:srgbClr val="001F5F"/>
                </a:solidFill>
                <a:cs typeface="Calibri"/>
              </a:rPr>
              <a:t>обучающих </a:t>
            </a:r>
            <a:r>
              <a:rPr lang="ru-RU" sz="1400" spc="-10" dirty="0" err="1" smtClean="0">
                <a:solidFill>
                  <a:srgbClr val="001F5F"/>
                </a:solidFill>
                <a:cs typeface="Calibri"/>
              </a:rPr>
              <a:t>вебинаров</a:t>
            </a:r>
            <a:r>
              <a:rPr lang="ru-RU" sz="1400" spc="-10" dirty="0" smtClean="0">
                <a:solidFill>
                  <a:srgbClr val="001F5F"/>
                </a:solidFill>
                <a:cs typeface="Calibri"/>
              </a:rPr>
              <a:t> для ответственных за </a:t>
            </a:r>
            <a:r>
              <a:rPr lang="ru-RU" sz="1400" spc="-5" dirty="0" smtClean="0">
                <a:solidFill>
                  <a:srgbClr val="001F5F"/>
                </a:solidFill>
                <a:cs typeface="Calibri"/>
              </a:rPr>
              <a:t>СПТ</a:t>
            </a:r>
          </a:p>
          <a:p>
            <a:pPr marL="91440" algn="just">
              <a:spcBef>
                <a:spcPts val="1200"/>
              </a:spcBef>
            </a:pPr>
            <a:r>
              <a:rPr lang="ru-RU" b="1" i="1" spc="-5" dirty="0">
                <a:solidFill>
                  <a:srgbClr val="001F5F"/>
                </a:solidFill>
                <a:cs typeface="Calibri"/>
              </a:rPr>
              <a:t>До 15.09.2024 </a:t>
            </a:r>
            <a:r>
              <a:rPr lang="ru-RU" sz="1400" spc="-5" dirty="0" smtClean="0">
                <a:solidFill>
                  <a:srgbClr val="001F5F"/>
                </a:solidFill>
                <a:cs typeface="Calibri"/>
              </a:rPr>
              <a:t>– направление паролей и графика тестирования</a:t>
            </a:r>
            <a:endParaRPr lang="ru-RU" sz="1400" dirty="0"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1200"/>
              </a:spcBef>
            </a:pPr>
            <a:r>
              <a:rPr sz="1800" b="1" i="1" spc="-5" dirty="0" smtClean="0">
                <a:solidFill>
                  <a:srgbClr val="001F5F"/>
                </a:solidFill>
                <a:latin typeface="Calibri"/>
                <a:cs typeface="Calibri"/>
              </a:rPr>
              <a:t>15</a:t>
            </a:r>
            <a:r>
              <a:rPr lang="ru-RU" b="1" i="1" spc="-10" dirty="0" smtClean="0">
                <a:solidFill>
                  <a:srgbClr val="001F5F"/>
                </a:solidFill>
                <a:latin typeface="Calibri"/>
                <a:cs typeface="Calibri"/>
              </a:rPr>
              <a:t>.09.2024 </a:t>
            </a:r>
            <a:r>
              <a:rPr lang="ru-RU" sz="1800" b="1" i="1" dirty="0" smtClean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1800" b="1" i="1" spc="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5" dirty="0" smtClean="0">
                <a:solidFill>
                  <a:srgbClr val="001F5F"/>
                </a:solidFill>
                <a:latin typeface="Calibri"/>
                <a:cs typeface="Calibri"/>
              </a:rPr>
              <a:t>15</a:t>
            </a:r>
            <a:r>
              <a:rPr lang="ru-RU" b="1" i="1" spc="-10" dirty="0" smtClean="0">
                <a:solidFill>
                  <a:srgbClr val="001F5F"/>
                </a:solidFill>
                <a:latin typeface="Calibri"/>
                <a:cs typeface="Calibri"/>
              </a:rPr>
              <a:t>.10.2024 </a:t>
            </a:r>
            <a:r>
              <a:rPr sz="1800" dirty="0" smtClean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1800" spc="-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 err="1">
                <a:solidFill>
                  <a:srgbClr val="001F5F"/>
                </a:solidFill>
                <a:latin typeface="Calibri"/>
                <a:cs typeface="Calibri"/>
              </a:rPr>
              <a:t>проведение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 smtClean="0">
                <a:solidFill>
                  <a:srgbClr val="001F5F"/>
                </a:solidFill>
                <a:latin typeface="Calibri"/>
                <a:cs typeface="Calibri"/>
              </a:rPr>
              <a:t>СПТ</a:t>
            </a:r>
            <a:endParaRPr lang="ru-RU" sz="1400" spc="-5" dirty="0" smtClean="0">
              <a:solidFill>
                <a:srgbClr val="001F5F"/>
              </a:solidFill>
              <a:latin typeface="Calibri"/>
              <a:cs typeface="Calibri"/>
            </a:endParaRPr>
          </a:p>
          <a:p>
            <a:pPr marL="91440" algn="just">
              <a:spcBef>
                <a:spcPts val="1200"/>
              </a:spcBef>
            </a:pPr>
            <a:r>
              <a:rPr lang="ru-RU" b="1" i="1" spc="-5" dirty="0" smtClean="0">
                <a:solidFill>
                  <a:srgbClr val="001F5F"/>
                </a:solidFill>
                <a:cs typeface="Calibri"/>
              </a:rPr>
              <a:t>До 15.11.2024 </a:t>
            </a:r>
            <a:r>
              <a:rPr lang="ru-RU" sz="1400" spc="-5" dirty="0" smtClean="0">
                <a:solidFill>
                  <a:srgbClr val="001F5F"/>
                </a:solidFill>
                <a:cs typeface="Calibri"/>
              </a:rPr>
              <a:t>– обработка результатов тестирования; направление адресных информационно-аналитических справок о результатах СПТ</a:t>
            </a:r>
          </a:p>
          <a:p>
            <a:pPr marL="91440" algn="just">
              <a:spcBef>
                <a:spcPts val="1200"/>
              </a:spcBef>
            </a:pPr>
            <a:r>
              <a:rPr lang="ru-RU" b="1" i="1" spc="-10" dirty="0">
                <a:solidFill>
                  <a:srgbClr val="001F5F"/>
                </a:solidFill>
                <a:latin typeface="Calibri"/>
                <a:cs typeface="Calibri"/>
              </a:rPr>
              <a:t>15.11.2024 </a:t>
            </a:r>
            <a:r>
              <a:rPr lang="ru-RU" spc="-10" dirty="0" smtClean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lang="ru-RU" sz="1400" spc="-5" dirty="0">
                <a:solidFill>
                  <a:srgbClr val="001F5F"/>
                </a:solidFill>
                <a:cs typeface="Calibri"/>
              </a:rPr>
              <a:t>подведение итогов и направление информационно-аналитической справки в министерство здравоохранения КК и антинаркотическую комиссию КК </a:t>
            </a:r>
            <a:endParaRPr lang="ru-RU" sz="1400" spc="-5" dirty="0" smtClean="0">
              <a:solidFill>
                <a:srgbClr val="001F5F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3907" y="890016"/>
            <a:ext cx="3001010" cy="36893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1114" rIns="0" bIns="0" rtlCol="0">
            <a:spAutoFit/>
          </a:bodyPr>
          <a:lstStyle/>
          <a:p>
            <a:pPr marL="223520">
              <a:lnSpc>
                <a:spcPct val="100000"/>
              </a:lnSpc>
              <a:spcBef>
                <a:spcPts val="244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Ключевые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принципы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СПТ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42203" y="1607819"/>
            <a:ext cx="2504440" cy="370840"/>
          </a:xfrm>
          <a:prstGeom prst="rect">
            <a:avLst/>
          </a:prstGeom>
          <a:solidFill>
            <a:srgbClr val="FF99FF"/>
          </a:solidFill>
        </p:spPr>
        <p:txBody>
          <a:bodyPr vert="horz" wrap="square" lIns="0" tIns="3175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250"/>
              </a:spcBef>
            </a:pPr>
            <a:r>
              <a:rPr sz="1800" b="1" i="1" spc="-10" dirty="0">
                <a:solidFill>
                  <a:srgbClr val="001F5F"/>
                </a:solidFill>
                <a:latin typeface="Calibri"/>
                <a:cs typeface="Calibri"/>
              </a:rPr>
              <a:t>Конфиденциальность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61704" y="1575816"/>
            <a:ext cx="2249805" cy="368935"/>
          </a:xfrm>
          <a:prstGeom prst="rect">
            <a:avLst/>
          </a:prstGeom>
          <a:solidFill>
            <a:srgbClr val="FF99FF"/>
          </a:solidFill>
        </p:spPr>
        <p:txBody>
          <a:bodyPr vert="horz" wrap="square" lIns="0" tIns="29845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235"/>
              </a:spcBef>
            </a:pP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Добровольность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15428" y="1302766"/>
            <a:ext cx="334645" cy="285115"/>
          </a:xfrm>
          <a:custGeom>
            <a:avLst/>
            <a:gdLst/>
            <a:ahLst/>
            <a:cxnLst/>
            <a:rect l="l" t="t" r="r" b="b"/>
            <a:pathLst>
              <a:path w="334645" h="285115">
                <a:moveTo>
                  <a:pt x="33527" y="206501"/>
                </a:moveTo>
                <a:lnTo>
                  <a:pt x="0" y="284734"/>
                </a:lnTo>
                <a:lnTo>
                  <a:pt x="82803" y="264541"/>
                </a:lnTo>
                <a:lnTo>
                  <a:pt x="69218" y="248538"/>
                </a:lnTo>
                <a:lnTo>
                  <a:pt x="52577" y="248538"/>
                </a:lnTo>
                <a:lnTo>
                  <a:pt x="44323" y="238887"/>
                </a:lnTo>
                <a:lnTo>
                  <a:pt x="54036" y="230657"/>
                </a:lnTo>
                <a:lnTo>
                  <a:pt x="33527" y="206501"/>
                </a:lnTo>
                <a:close/>
              </a:path>
              <a:path w="334645" h="285115">
                <a:moveTo>
                  <a:pt x="54036" y="230657"/>
                </a:moveTo>
                <a:lnTo>
                  <a:pt x="44323" y="238887"/>
                </a:lnTo>
                <a:lnTo>
                  <a:pt x="52577" y="248538"/>
                </a:lnTo>
                <a:lnTo>
                  <a:pt x="62254" y="240336"/>
                </a:lnTo>
                <a:lnTo>
                  <a:pt x="54036" y="230657"/>
                </a:lnTo>
                <a:close/>
              </a:path>
              <a:path w="334645" h="285115">
                <a:moveTo>
                  <a:pt x="62254" y="240336"/>
                </a:moveTo>
                <a:lnTo>
                  <a:pt x="52577" y="248538"/>
                </a:lnTo>
                <a:lnTo>
                  <a:pt x="69218" y="248538"/>
                </a:lnTo>
                <a:lnTo>
                  <a:pt x="62254" y="240336"/>
                </a:lnTo>
                <a:close/>
              </a:path>
              <a:path w="334645" h="285115">
                <a:moveTo>
                  <a:pt x="326263" y="0"/>
                </a:moveTo>
                <a:lnTo>
                  <a:pt x="54036" y="230657"/>
                </a:lnTo>
                <a:lnTo>
                  <a:pt x="62254" y="240336"/>
                </a:lnTo>
                <a:lnTo>
                  <a:pt x="334391" y="9651"/>
                </a:lnTo>
                <a:lnTo>
                  <a:pt x="3262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63735" y="1276730"/>
            <a:ext cx="304165" cy="249554"/>
          </a:xfrm>
          <a:custGeom>
            <a:avLst/>
            <a:gdLst/>
            <a:ahLst/>
            <a:cxnLst/>
            <a:rect l="l" t="t" r="r" b="b"/>
            <a:pathLst>
              <a:path w="304165" h="249555">
                <a:moveTo>
                  <a:pt x="240580" y="206078"/>
                </a:moveTo>
                <a:lnTo>
                  <a:pt x="220472" y="230632"/>
                </a:lnTo>
                <a:lnTo>
                  <a:pt x="303657" y="249301"/>
                </a:lnTo>
                <a:lnTo>
                  <a:pt x="287823" y="214122"/>
                </a:lnTo>
                <a:lnTo>
                  <a:pt x="250444" y="214122"/>
                </a:lnTo>
                <a:lnTo>
                  <a:pt x="240580" y="206078"/>
                </a:lnTo>
                <a:close/>
              </a:path>
              <a:path w="304165" h="249555">
                <a:moveTo>
                  <a:pt x="248650" y="196225"/>
                </a:moveTo>
                <a:lnTo>
                  <a:pt x="240580" y="206078"/>
                </a:lnTo>
                <a:lnTo>
                  <a:pt x="250444" y="214122"/>
                </a:lnTo>
                <a:lnTo>
                  <a:pt x="258445" y="204216"/>
                </a:lnTo>
                <a:lnTo>
                  <a:pt x="248650" y="196225"/>
                </a:lnTo>
                <a:close/>
              </a:path>
              <a:path w="304165" h="249555">
                <a:moveTo>
                  <a:pt x="268732" y="171704"/>
                </a:moveTo>
                <a:lnTo>
                  <a:pt x="248650" y="196225"/>
                </a:lnTo>
                <a:lnTo>
                  <a:pt x="258445" y="204216"/>
                </a:lnTo>
                <a:lnTo>
                  <a:pt x="250444" y="214122"/>
                </a:lnTo>
                <a:lnTo>
                  <a:pt x="287823" y="214122"/>
                </a:lnTo>
                <a:lnTo>
                  <a:pt x="268732" y="171704"/>
                </a:lnTo>
                <a:close/>
              </a:path>
              <a:path w="304165" h="249555">
                <a:moveTo>
                  <a:pt x="8128" y="0"/>
                </a:moveTo>
                <a:lnTo>
                  <a:pt x="0" y="9906"/>
                </a:lnTo>
                <a:lnTo>
                  <a:pt x="240580" y="206078"/>
                </a:lnTo>
                <a:lnTo>
                  <a:pt x="248650" y="196225"/>
                </a:lnTo>
                <a:lnTo>
                  <a:pt x="81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459468" y="4841747"/>
            <a:ext cx="2086610" cy="1569720"/>
          </a:xfrm>
          <a:prstGeom prst="rect">
            <a:avLst/>
          </a:prstGeom>
          <a:solidFill>
            <a:srgbClr val="FFC000"/>
          </a:solidFill>
          <a:ln w="12192">
            <a:solidFill>
              <a:srgbClr val="4471C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мотивация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endParaRPr sz="160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самопознание/</a:t>
            </a:r>
            <a:endParaRPr sz="1600">
              <a:latin typeface="Calibri"/>
              <a:cs typeface="Calibri"/>
            </a:endParaRPr>
          </a:p>
          <a:p>
            <a:pPr marL="145415" marR="133985" algn="ctr">
              <a:lnSpc>
                <a:spcPct val="100000"/>
              </a:lnSpc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самоисследование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600" spc="-3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саморазвитие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42203" y="4841747"/>
            <a:ext cx="2086610" cy="1569720"/>
          </a:xfrm>
          <a:prstGeom prst="rect">
            <a:avLst/>
          </a:prstGeom>
          <a:solidFill>
            <a:srgbClr val="FFC000"/>
          </a:solidFill>
          <a:ln w="12192">
            <a:solidFill>
              <a:srgbClr val="4471C4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310515" marR="302895" algn="ctr">
              <a:lnSpc>
                <a:spcPct val="100000"/>
              </a:lnSpc>
              <a:spcBef>
                <a:spcPts val="265"/>
              </a:spcBef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основание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корректировки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600" spc="-3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построения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системной</a:t>
            </a:r>
            <a:endParaRPr sz="1600">
              <a:latin typeface="Calibri"/>
              <a:cs typeface="Calibri"/>
            </a:endParaRPr>
          </a:p>
          <a:p>
            <a:pPr marL="229870" marR="220979" algn="ctr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профила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тич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ой  работы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59468" y="2880360"/>
            <a:ext cx="2086610" cy="1569720"/>
          </a:xfrm>
          <a:prstGeom prst="rect">
            <a:avLst/>
          </a:prstGeom>
          <a:solidFill>
            <a:srgbClr val="FFC000"/>
          </a:solidFill>
          <a:ln w="12192">
            <a:solidFill>
              <a:srgbClr val="4471C4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308610" marR="298450" indent="437515">
              <a:lnSpc>
                <a:spcPct val="100000"/>
              </a:lnSpc>
              <a:spcBef>
                <a:spcPts val="265"/>
              </a:spcBef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способ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объективизации </a:t>
            </a:r>
            <a:r>
              <a:rPr sz="1600" spc="-3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происходящего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endParaRPr sz="1600">
              <a:latin typeface="Calibri"/>
              <a:cs typeface="Calibri"/>
            </a:endParaRPr>
          </a:p>
          <a:p>
            <a:pPr marL="453390" marR="441959" algn="ctr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1600" spc="-6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дрост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ами,  привлечение</a:t>
            </a:r>
            <a:endParaRPr sz="16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внимания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ребенку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65291" y="2365248"/>
            <a:ext cx="5238115" cy="370840"/>
          </a:xfrm>
          <a:prstGeom prst="rect">
            <a:avLst/>
          </a:prstGeom>
          <a:solidFill>
            <a:srgbClr val="FFC000"/>
          </a:solidFill>
          <a:ln w="12192">
            <a:solidFill>
              <a:srgbClr val="4471C4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250"/>
              </a:spcBef>
            </a:pPr>
            <a:r>
              <a:rPr sz="1800" spc="-15" dirty="0">
                <a:solidFill>
                  <a:srgbClr val="001F5F"/>
                </a:solidFill>
                <a:latin typeface="Calibri Light"/>
                <a:cs typeface="Calibri Light"/>
              </a:rPr>
              <a:t>Преимущества</a:t>
            </a:r>
            <a:r>
              <a:rPr sz="18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 Light"/>
                <a:cs typeface="Calibri Light"/>
              </a:rPr>
              <a:t>СПТ</a:t>
            </a:r>
            <a:r>
              <a:rPr sz="18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 Light"/>
                <a:cs typeface="Calibri Light"/>
              </a:rPr>
              <a:t>2024-2025</a:t>
            </a:r>
            <a:r>
              <a:rPr sz="18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 Light"/>
                <a:cs typeface="Calibri Light"/>
              </a:rPr>
              <a:t>уч.</a:t>
            </a:r>
            <a:r>
              <a:rPr sz="180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 Light"/>
                <a:cs typeface="Calibri Light"/>
              </a:rPr>
              <a:t>года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42203" y="2880360"/>
            <a:ext cx="2086610" cy="1569720"/>
          </a:xfrm>
          <a:prstGeom prst="rect">
            <a:avLst/>
          </a:prstGeom>
          <a:solidFill>
            <a:srgbClr val="FFC000"/>
          </a:solidFill>
          <a:ln w="12192">
            <a:solidFill>
              <a:srgbClr val="001F5F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304165" marR="297815" algn="ctr">
              <a:lnSpc>
                <a:spcPct val="100000"/>
              </a:lnSpc>
              <a:spcBef>
                <a:spcPts val="265"/>
              </a:spcBef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инст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мент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рий, 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ос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бств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ющий  повышению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адресности</a:t>
            </a:r>
            <a:endParaRPr sz="1600">
              <a:latin typeface="Calibri"/>
              <a:cs typeface="Calibri"/>
            </a:endParaRPr>
          </a:p>
          <a:p>
            <a:pPr marL="229870" marR="220979" algn="ctr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профила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тич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ой  деятельности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60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9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55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28772" y="1708404"/>
            <a:ext cx="6140450" cy="462280"/>
          </a:xfrm>
          <a:prstGeom prst="rect">
            <a:avLst/>
          </a:prstGeom>
          <a:solidFill>
            <a:srgbClr val="8FAADC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24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Исследуемые</a:t>
            </a:r>
            <a:r>
              <a:rPr sz="2400" b="1" spc="-3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показатели</a:t>
            </a:r>
            <a:r>
              <a:rPr sz="2400" b="1" spc="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ЕМ </a:t>
            </a:r>
            <a:r>
              <a:rPr sz="24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СПТ</a:t>
            </a:r>
            <a:r>
              <a:rPr sz="2400" b="1" dirty="0">
                <a:solidFill>
                  <a:srgbClr val="1F4E79"/>
                </a:solidFill>
                <a:latin typeface="Times New Roman"/>
                <a:cs typeface="Times New Roman"/>
              </a:rPr>
              <a:t> (2024 </a:t>
            </a:r>
            <a:r>
              <a:rPr sz="2400" b="1" spc="-95" dirty="0">
                <a:solidFill>
                  <a:srgbClr val="1F4E79"/>
                </a:solidFill>
                <a:latin typeface="Times New Roman"/>
                <a:cs typeface="Times New Roman"/>
              </a:rPr>
              <a:t>г.)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13231" y="2753867"/>
          <a:ext cx="4980939" cy="3848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5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0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2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34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Факторы</a:t>
                      </a:r>
                      <a:r>
                        <a:rPr sz="2400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риска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147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Плохая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приспосабливаемость,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зависимость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814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Потребность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во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внимании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группы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717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750" spc="-5" dirty="0">
                          <a:latin typeface="Times New Roman"/>
                          <a:cs typeface="Times New Roman"/>
                        </a:rPr>
                        <a:t>Принятие</a:t>
                      </a:r>
                      <a:r>
                        <a:rPr sz="17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dirty="0">
                          <a:latin typeface="Times New Roman"/>
                          <a:cs typeface="Times New Roman"/>
                        </a:rPr>
                        <a:t>асоциальных</a:t>
                      </a:r>
                      <a:r>
                        <a:rPr sz="17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spc="-5" dirty="0">
                          <a:latin typeface="Times New Roman"/>
                          <a:cs typeface="Times New Roman"/>
                        </a:rPr>
                        <a:t>(аддиктивных)</a:t>
                      </a:r>
                      <a:r>
                        <a:rPr sz="17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dirty="0">
                          <a:latin typeface="Times New Roman"/>
                          <a:cs typeface="Times New Roman"/>
                        </a:rPr>
                        <a:t>установок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862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Стремление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риску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0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244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Импульсивность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244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Тревожность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481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Фрустрированность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336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Склонность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деликвентности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688835" y="2758439"/>
          <a:ext cx="4981574" cy="38435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5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9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9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68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Фа</a:t>
                      </a:r>
                      <a:r>
                        <a:rPr sz="2400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400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оры</a:t>
                      </a:r>
                      <a:r>
                        <a:rPr sz="2400" spc="-17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защиты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814">
                <a:tc gridSpan="3"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Принятие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родителями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 gridSpan="3"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Принятие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одноклассниками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813">
                <a:tc gridSpan="3"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Социальная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активность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148">
                <a:tc gridSpan="3"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Самоконтроль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поведения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244">
                <a:tc gridSpan="3"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Самоэффективность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196">
                <a:tc gridSpan="3"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Адаптированность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нормам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481">
                <a:tc gridSpan="3"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Фрустрационная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устойчивость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286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383">
                <a:tc gridSpan="3"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Дружелюбие,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открытость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493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3364991" y="2192654"/>
            <a:ext cx="629920" cy="517525"/>
          </a:xfrm>
          <a:custGeom>
            <a:avLst/>
            <a:gdLst/>
            <a:ahLst/>
            <a:cxnLst/>
            <a:rect l="l" t="t" r="r" b="b"/>
            <a:pathLst>
              <a:path w="629920" h="517525">
                <a:moveTo>
                  <a:pt x="34798" y="439166"/>
                </a:moveTo>
                <a:lnTo>
                  <a:pt x="0" y="517017"/>
                </a:lnTo>
                <a:lnTo>
                  <a:pt x="83058" y="498221"/>
                </a:lnTo>
                <a:lnTo>
                  <a:pt x="69565" y="481711"/>
                </a:lnTo>
                <a:lnTo>
                  <a:pt x="53212" y="481711"/>
                </a:lnTo>
                <a:lnTo>
                  <a:pt x="45085" y="471805"/>
                </a:lnTo>
                <a:lnTo>
                  <a:pt x="54902" y="463767"/>
                </a:lnTo>
                <a:lnTo>
                  <a:pt x="34798" y="439166"/>
                </a:lnTo>
                <a:close/>
              </a:path>
              <a:path w="629920" h="517525">
                <a:moveTo>
                  <a:pt x="54902" y="463767"/>
                </a:moveTo>
                <a:lnTo>
                  <a:pt x="45085" y="471805"/>
                </a:lnTo>
                <a:lnTo>
                  <a:pt x="53212" y="481711"/>
                </a:lnTo>
                <a:lnTo>
                  <a:pt x="63011" y="473689"/>
                </a:lnTo>
                <a:lnTo>
                  <a:pt x="54902" y="463767"/>
                </a:lnTo>
                <a:close/>
              </a:path>
              <a:path w="629920" h="517525">
                <a:moveTo>
                  <a:pt x="63011" y="473689"/>
                </a:moveTo>
                <a:lnTo>
                  <a:pt x="53212" y="481711"/>
                </a:lnTo>
                <a:lnTo>
                  <a:pt x="69565" y="481711"/>
                </a:lnTo>
                <a:lnTo>
                  <a:pt x="63011" y="473689"/>
                </a:lnTo>
                <a:close/>
              </a:path>
              <a:path w="629920" h="517525">
                <a:moveTo>
                  <a:pt x="621411" y="0"/>
                </a:moveTo>
                <a:lnTo>
                  <a:pt x="54902" y="463767"/>
                </a:lnTo>
                <a:lnTo>
                  <a:pt x="63011" y="473689"/>
                </a:lnTo>
                <a:lnTo>
                  <a:pt x="629538" y="9906"/>
                </a:lnTo>
                <a:lnTo>
                  <a:pt x="6214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53552" y="2221738"/>
            <a:ext cx="603250" cy="516890"/>
          </a:xfrm>
          <a:custGeom>
            <a:avLst/>
            <a:gdLst/>
            <a:ahLst/>
            <a:cxnLst/>
            <a:rect l="l" t="t" r="r" b="b"/>
            <a:pathLst>
              <a:path w="603250" h="516889">
                <a:moveTo>
                  <a:pt x="541181" y="472220"/>
                </a:moveTo>
                <a:lnTo>
                  <a:pt x="520573" y="496315"/>
                </a:lnTo>
                <a:lnTo>
                  <a:pt x="603250" y="516889"/>
                </a:lnTo>
                <a:lnTo>
                  <a:pt x="587856" y="480440"/>
                </a:lnTo>
                <a:lnTo>
                  <a:pt x="550799" y="480440"/>
                </a:lnTo>
                <a:lnTo>
                  <a:pt x="541181" y="472220"/>
                </a:lnTo>
                <a:close/>
              </a:path>
              <a:path w="603250" h="516889">
                <a:moveTo>
                  <a:pt x="549435" y="462569"/>
                </a:moveTo>
                <a:lnTo>
                  <a:pt x="541181" y="472220"/>
                </a:lnTo>
                <a:lnTo>
                  <a:pt x="550799" y="480440"/>
                </a:lnTo>
                <a:lnTo>
                  <a:pt x="559053" y="470788"/>
                </a:lnTo>
                <a:lnTo>
                  <a:pt x="549435" y="462569"/>
                </a:lnTo>
                <a:close/>
              </a:path>
              <a:path w="603250" h="516889">
                <a:moveTo>
                  <a:pt x="570102" y="438403"/>
                </a:moveTo>
                <a:lnTo>
                  <a:pt x="549435" y="462569"/>
                </a:lnTo>
                <a:lnTo>
                  <a:pt x="559053" y="470788"/>
                </a:lnTo>
                <a:lnTo>
                  <a:pt x="550799" y="480440"/>
                </a:lnTo>
                <a:lnTo>
                  <a:pt x="587856" y="480440"/>
                </a:lnTo>
                <a:lnTo>
                  <a:pt x="570102" y="438403"/>
                </a:lnTo>
                <a:close/>
              </a:path>
              <a:path w="603250" h="516889">
                <a:moveTo>
                  <a:pt x="8127" y="0"/>
                </a:moveTo>
                <a:lnTo>
                  <a:pt x="0" y="9651"/>
                </a:lnTo>
                <a:lnTo>
                  <a:pt x="541181" y="472220"/>
                </a:lnTo>
                <a:lnTo>
                  <a:pt x="549435" y="462569"/>
                </a:lnTo>
                <a:lnTo>
                  <a:pt x="81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00248" y="195198"/>
            <a:ext cx="884618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6690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6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2024-2025</a:t>
            </a:r>
            <a:r>
              <a:rPr sz="1600" b="1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уч.</a:t>
            </a:r>
            <a:r>
              <a:rPr sz="16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году</a:t>
            </a:r>
            <a:r>
              <a:rPr sz="1600" b="1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методика</a:t>
            </a:r>
            <a:r>
              <a:rPr sz="1600" b="1" i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представлена</a:t>
            </a:r>
            <a:r>
              <a:rPr sz="1600" b="1" i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в </a:t>
            </a:r>
            <a:r>
              <a:rPr sz="16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трех</a:t>
            </a:r>
            <a:r>
              <a:rPr sz="16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формах:</a:t>
            </a:r>
            <a:endParaRPr sz="1600">
              <a:latin typeface="Times New Roman"/>
              <a:cs typeface="Times New Roman"/>
            </a:endParaRPr>
          </a:p>
          <a:p>
            <a:pPr marL="367665">
              <a:lnSpc>
                <a:spcPct val="100000"/>
              </a:lnSpc>
            </a:pPr>
            <a:r>
              <a:rPr sz="1600" b="1" spc="-10" dirty="0">
                <a:latin typeface="Times New Roman"/>
                <a:cs typeface="Times New Roman"/>
              </a:rPr>
              <a:t>Форма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«А-130» </a:t>
            </a:r>
            <a:r>
              <a:rPr sz="1600" spc="-10" dirty="0">
                <a:latin typeface="Times New Roman"/>
                <a:cs typeface="Times New Roman"/>
              </a:rPr>
              <a:t>содержит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130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утверждений,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для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тестирования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обучающихся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7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–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9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классов.</a:t>
            </a:r>
            <a:endParaRPr sz="1600">
              <a:latin typeface="Times New Roman"/>
              <a:cs typeface="Times New Roman"/>
            </a:endParaRPr>
          </a:p>
          <a:p>
            <a:pPr marL="367665">
              <a:lnSpc>
                <a:spcPct val="100000"/>
              </a:lnSpc>
            </a:pPr>
            <a:r>
              <a:rPr sz="1600" b="1" spc="-10" dirty="0">
                <a:latin typeface="Times New Roman"/>
                <a:cs typeface="Times New Roman"/>
              </a:rPr>
              <a:t>Форма</a:t>
            </a:r>
            <a:r>
              <a:rPr sz="1600" b="1" dirty="0">
                <a:latin typeface="Times New Roman"/>
                <a:cs typeface="Times New Roman"/>
              </a:rPr>
              <a:t> «В-170»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содержит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170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утверждений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для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тестирования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обучающихся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</a:t>
            </a:r>
            <a:r>
              <a:rPr sz="1600" spc="-5" dirty="0">
                <a:latin typeface="Times New Roman"/>
                <a:cs typeface="Times New Roman"/>
              </a:rPr>
              <a:t> –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11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классов.</a:t>
            </a:r>
            <a:endParaRPr sz="1600">
              <a:latin typeface="Times New Roman"/>
              <a:cs typeface="Times New Roman"/>
            </a:endParaRPr>
          </a:p>
          <a:p>
            <a:pPr marL="367665">
              <a:lnSpc>
                <a:spcPct val="100000"/>
              </a:lnSpc>
            </a:pPr>
            <a:r>
              <a:rPr sz="1600" b="1" spc="-10" dirty="0">
                <a:latin typeface="Times New Roman"/>
                <a:cs typeface="Times New Roman"/>
              </a:rPr>
              <a:t>Форма</a:t>
            </a:r>
            <a:r>
              <a:rPr sz="1600" b="1" spc="45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«С-170»</a:t>
            </a:r>
            <a:r>
              <a:rPr sz="1600" b="1" spc="4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содержит</a:t>
            </a:r>
            <a:r>
              <a:rPr sz="1600" spc="4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170</a:t>
            </a:r>
            <a:r>
              <a:rPr sz="1600" spc="4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утверждений</a:t>
            </a:r>
            <a:r>
              <a:rPr sz="1600" spc="4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для</a:t>
            </a:r>
            <a:r>
              <a:rPr sz="1600" spc="459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тестирования</a:t>
            </a:r>
            <a:r>
              <a:rPr sz="1600" spc="47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студентов</a:t>
            </a:r>
            <a:r>
              <a:rPr sz="1600" spc="4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профессиональных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образовательных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организаций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образовательных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организаций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высшего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образования.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8982" y="90296"/>
            <a:ext cx="11040618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8673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Социально-психологическое</a:t>
            </a:r>
            <a:r>
              <a:rPr spc="-55" dirty="0"/>
              <a:t> </a:t>
            </a:r>
            <a:r>
              <a:rPr dirty="0" err="1"/>
              <a:t>тестирование</a:t>
            </a:r>
            <a:r>
              <a:rPr spc="-40" dirty="0"/>
              <a:t> </a:t>
            </a:r>
            <a:r>
              <a:rPr lang="ru-RU" dirty="0" smtClean="0"/>
              <a:t>–</a:t>
            </a:r>
            <a:r>
              <a:rPr spc="-15" dirty="0" smtClean="0"/>
              <a:t> </a:t>
            </a:r>
            <a:r>
              <a:rPr dirty="0" smtClean="0"/>
              <a:t>2024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>
                <a:hlinkClick r:id="rId2"/>
              </a:rPr>
              <a:t>https://23.soctest.ru/</a:t>
            </a:r>
            <a:endParaRPr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10058400" cy="5196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459</Words>
  <Application>Microsoft Office PowerPoint</Application>
  <PresentationFormat>Широкоэкранный</PresentationFormat>
  <Paragraphs>86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MT</vt:lpstr>
      <vt:lpstr>Calibri</vt:lpstr>
      <vt:lpstr>Calibri Light</vt:lpstr>
      <vt:lpstr>Times New Roman</vt:lpstr>
      <vt:lpstr>Office Theme</vt:lpstr>
      <vt:lpstr>Организация социально-  психологического тестирования  в образовательных учреждениях Краснодарского  края в 2024-2025 учебном году</vt:lpstr>
      <vt:lpstr>Презентация PowerPoint</vt:lpstr>
      <vt:lpstr>Презентация PowerPoint</vt:lpstr>
      <vt:lpstr>СПТ в 2024-2025 уч.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Социально-психологическое тестирование – 2024 https://23.soctest.ru/</vt:lpstr>
      <vt:lpstr>Дополнительные возможности платформы (после основного этапа СПТ)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В. Сергеева</dc:creator>
  <cp:lastModifiedBy>Светлана В. Сергеева</cp:lastModifiedBy>
  <cp:revision>14</cp:revision>
  <dcterms:created xsi:type="dcterms:W3CDTF">2024-09-09T07:47:43Z</dcterms:created>
  <dcterms:modified xsi:type="dcterms:W3CDTF">2024-09-09T11:27:58Z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2024-09-04T00:00:00Z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2024-09-09T00:00:00Z</vt:filetime>
  </property>
</Properties>
</file>